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7" r:id="rId2"/>
    <p:sldId id="352" r:id="rId3"/>
    <p:sldId id="321" r:id="rId4"/>
    <p:sldId id="328" r:id="rId5"/>
    <p:sldId id="353" r:id="rId6"/>
    <p:sldId id="354" r:id="rId7"/>
    <p:sldId id="319" r:id="rId8"/>
    <p:sldId id="316" r:id="rId9"/>
    <p:sldId id="355" r:id="rId10"/>
    <p:sldId id="356" r:id="rId11"/>
    <p:sldId id="358" r:id="rId12"/>
    <p:sldId id="351" r:id="rId13"/>
    <p:sldId id="324" r:id="rId14"/>
    <p:sldId id="300" r:id="rId15"/>
    <p:sldId id="359" r:id="rId16"/>
    <p:sldId id="314" r:id="rId17"/>
    <p:sldId id="315" r:id="rId18"/>
    <p:sldId id="313" r:id="rId19"/>
    <p:sldId id="312" r:id="rId20"/>
    <p:sldId id="360" r:id="rId21"/>
    <p:sldId id="361" r:id="rId22"/>
    <p:sldId id="362" r:id="rId23"/>
    <p:sldId id="363" r:id="rId24"/>
    <p:sldId id="302" r:id="rId25"/>
    <p:sldId id="364" r:id="rId26"/>
    <p:sldId id="276" r:id="rId27"/>
    <p:sldId id="278" r:id="rId28"/>
    <p:sldId id="279" r:id="rId29"/>
    <p:sldId id="286" r:id="rId30"/>
    <p:sldId id="310" r:id="rId31"/>
    <p:sldId id="281" r:id="rId32"/>
    <p:sldId id="282" r:id="rId33"/>
    <p:sldId id="365" r:id="rId34"/>
    <p:sldId id="367" r:id="rId35"/>
    <p:sldId id="375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6" r:id="rId44"/>
    <p:sldId id="377" r:id="rId45"/>
    <p:sldId id="380" r:id="rId46"/>
    <p:sldId id="381" r:id="rId47"/>
    <p:sldId id="326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220"/>
    <a:srgbClr val="F2A32A"/>
    <a:srgbClr val="1CB769"/>
    <a:srgbClr val="C62A4F"/>
    <a:srgbClr val="48BCE3"/>
    <a:srgbClr val="2F9FA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6424" autoAdjust="0"/>
  </p:normalViewPr>
  <p:slideViewPr>
    <p:cSldViewPr snapToGrid="0" showGuides="1">
      <p:cViewPr varScale="1">
        <p:scale>
          <a:sx n="89" d="100"/>
          <a:sy n="89" d="100"/>
        </p:scale>
        <p:origin x="-558" y="-9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4"/>
          <c:dPt>
            <c:idx val="0"/>
            <c:explosion val="0"/>
            <c:spPr>
              <a:solidFill>
                <a:schemeClr val="accent1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1"/>
            <c:explosion val="0"/>
            <c:spPr>
              <a:solidFill>
                <a:srgbClr val="48BCE3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2"/>
            <c:explosion val="0"/>
            <c:spPr>
              <a:solidFill>
                <a:srgbClr val="2F9FA1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3"/>
            <c:explosion val="0"/>
            <c:spPr>
              <a:solidFill>
                <a:srgbClr val="C62A4F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4"/>
            <c:explosion val="0"/>
            <c:spPr>
              <a:solidFill>
                <a:schemeClr val="tx2"/>
              </a:solidFill>
              <a:ln w="3810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4.5999999999999996</c:v>
                </c:pt>
                <c:pt idx="1">
                  <c:v>1.6</c:v>
                </c:pt>
                <c:pt idx="2">
                  <c:v>1.6</c:v>
                </c:pt>
                <c:pt idx="3">
                  <c:v>1.6</c:v>
                </c:pt>
                <c:pt idx="4">
                  <c:v>0.1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9509A-867E-4B33-B6E9-0F732245996B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5798B-1DB7-4ACD-B256-C18F3F4C98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6270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89757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206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1660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 userDrawn="1"/>
        </p:nvGrpSpPr>
        <p:grpSpPr>
          <a:xfrm>
            <a:off x="10056809" y="310201"/>
            <a:ext cx="1794400" cy="381175"/>
            <a:chOff x="4511675" y="3436938"/>
            <a:chExt cx="3168651" cy="673100"/>
          </a:xfrm>
        </p:grpSpPr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4511675" y="4037013"/>
              <a:ext cx="82550" cy="71438"/>
            </a:xfrm>
            <a:custGeom>
              <a:avLst/>
              <a:gdLst>
                <a:gd name="T0" fmla="*/ 0 w 134"/>
                <a:gd name="T1" fmla="*/ 3 h 117"/>
                <a:gd name="T2" fmla="*/ 29 w 134"/>
                <a:gd name="T3" fmla="*/ 2 h 117"/>
                <a:gd name="T4" fmla="*/ 32 w 134"/>
                <a:gd name="T5" fmla="*/ 2 h 117"/>
                <a:gd name="T6" fmla="*/ 53 w 134"/>
                <a:gd name="T7" fmla="*/ 0 h 117"/>
                <a:gd name="T8" fmla="*/ 119 w 134"/>
                <a:gd name="T9" fmla="*/ 19 h 117"/>
                <a:gd name="T10" fmla="*/ 134 w 134"/>
                <a:gd name="T11" fmla="*/ 57 h 117"/>
                <a:gd name="T12" fmla="*/ 118 w 134"/>
                <a:gd name="T13" fmla="*/ 98 h 117"/>
                <a:gd name="T14" fmla="*/ 57 w 134"/>
                <a:gd name="T15" fmla="*/ 117 h 117"/>
                <a:gd name="T16" fmla="*/ 0 w 134"/>
                <a:gd name="T17" fmla="*/ 117 h 117"/>
                <a:gd name="T18" fmla="*/ 0 w 134"/>
                <a:gd name="T19" fmla="*/ 110 h 117"/>
                <a:gd name="T20" fmla="*/ 16 w 134"/>
                <a:gd name="T21" fmla="*/ 97 h 117"/>
                <a:gd name="T22" fmla="*/ 16 w 134"/>
                <a:gd name="T23" fmla="*/ 26 h 117"/>
                <a:gd name="T24" fmla="*/ 13 w 134"/>
                <a:gd name="T25" fmla="*/ 13 h 117"/>
                <a:gd name="T26" fmla="*/ 0 w 134"/>
                <a:gd name="T27" fmla="*/ 10 h 117"/>
                <a:gd name="T28" fmla="*/ 0 w 134"/>
                <a:gd name="T29" fmla="*/ 3 h 117"/>
                <a:gd name="T30" fmla="*/ 41 w 134"/>
                <a:gd name="T31" fmla="*/ 95 h 117"/>
                <a:gd name="T32" fmla="*/ 44 w 134"/>
                <a:gd name="T33" fmla="*/ 108 h 117"/>
                <a:gd name="T34" fmla="*/ 57 w 134"/>
                <a:gd name="T35" fmla="*/ 110 h 117"/>
                <a:gd name="T36" fmla="*/ 107 w 134"/>
                <a:gd name="T37" fmla="*/ 60 h 117"/>
                <a:gd name="T38" fmla="*/ 94 w 134"/>
                <a:gd name="T39" fmla="*/ 22 h 117"/>
                <a:gd name="T40" fmla="*/ 55 w 134"/>
                <a:gd name="T41" fmla="*/ 9 h 117"/>
                <a:gd name="T42" fmla="*/ 44 w 134"/>
                <a:gd name="T43" fmla="*/ 10 h 117"/>
                <a:gd name="T44" fmla="*/ 41 w 134"/>
                <a:gd name="T45" fmla="*/ 10 h 117"/>
                <a:gd name="T46" fmla="*/ 41 w 134"/>
                <a:gd name="T4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117">
                  <a:moveTo>
                    <a:pt x="0" y="3"/>
                  </a:moveTo>
                  <a:cubicBezTo>
                    <a:pt x="13" y="2"/>
                    <a:pt x="22" y="2"/>
                    <a:pt x="29" y="2"/>
                  </a:cubicBezTo>
                  <a:cubicBezTo>
                    <a:pt x="32" y="1"/>
                    <a:pt x="33" y="1"/>
                    <a:pt x="32" y="2"/>
                  </a:cubicBezTo>
                  <a:cubicBezTo>
                    <a:pt x="41" y="1"/>
                    <a:pt x="48" y="0"/>
                    <a:pt x="53" y="0"/>
                  </a:cubicBezTo>
                  <a:cubicBezTo>
                    <a:pt x="86" y="0"/>
                    <a:pt x="108" y="6"/>
                    <a:pt x="119" y="19"/>
                  </a:cubicBezTo>
                  <a:cubicBezTo>
                    <a:pt x="129" y="29"/>
                    <a:pt x="134" y="42"/>
                    <a:pt x="134" y="57"/>
                  </a:cubicBezTo>
                  <a:cubicBezTo>
                    <a:pt x="134" y="73"/>
                    <a:pt x="128" y="86"/>
                    <a:pt x="118" y="98"/>
                  </a:cubicBezTo>
                  <a:cubicBezTo>
                    <a:pt x="106" y="111"/>
                    <a:pt x="86" y="117"/>
                    <a:pt x="57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2" y="111"/>
                    <a:pt x="17" y="106"/>
                    <a:pt x="16" y="97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9"/>
                    <a:pt x="15" y="15"/>
                    <a:pt x="13" y="13"/>
                  </a:cubicBezTo>
                  <a:cubicBezTo>
                    <a:pt x="11" y="11"/>
                    <a:pt x="7" y="10"/>
                    <a:pt x="0" y="10"/>
                  </a:cubicBezTo>
                  <a:lnTo>
                    <a:pt x="0" y="3"/>
                  </a:lnTo>
                  <a:close/>
                  <a:moveTo>
                    <a:pt x="41" y="95"/>
                  </a:moveTo>
                  <a:cubicBezTo>
                    <a:pt x="41" y="102"/>
                    <a:pt x="42" y="106"/>
                    <a:pt x="44" y="108"/>
                  </a:cubicBezTo>
                  <a:cubicBezTo>
                    <a:pt x="46" y="109"/>
                    <a:pt x="50" y="110"/>
                    <a:pt x="57" y="110"/>
                  </a:cubicBezTo>
                  <a:cubicBezTo>
                    <a:pt x="89" y="109"/>
                    <a:pt x="106" y="93"/>
                    <a:pt x="107" y="60"/>
                  </a:cubicBezTo>
                  <a:cubicBezTo>
                    <a:pt x="107" y="43"/>
                    <a:pt x="102" y="31"/>
                    <a:pt x="94" y="22"/>
                  </a:cubicBezTo>
                  <a:cubicBezTo>
                    <a:pt x="86" y="13"/>
                    <a:pt x="73" y="9"/>
                    <a:pt x="55" y="9"/>
                  </a:cubicBezTo>
                  <a:cubicBezTo>
                    <a:pt x="52" y="9"/>
                    <a:pt x="49" y="9"/>
                    <a:pt x="44" y="10"/>
                  </a:cubicBezTo>
                  <a:cubicBezTo>
                    <a:pt x="47" y="9"/>
                    <a:pt x="46" y="9"/>
                    <a:pt x="41" y="10"/>
                  </a:cubicBezTo>
                  <a:lnTo>
                    <a:pt x="41" y="95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4637088" y="4038600"/>
              <a:ext cx="82550" cy="71438"/>
            </a:xfrm>
            <a:custGeom>
              <a:avLst/>
              <a:gdLst>
                <a:gd name="T0" fmla="*/ 90 w 136"/>
                <a:gd name="T1" fmla="*/ 0 h 115"/>
                <a:gd name="T2" fmla="*/ 136 w 136"/>
                <a:gd name="T3" fmla="*/ 0 h 115"/>
                <a:gd name="T4" fmla="*/ 136 w 136"/>
                <a:gd name="T5" fmla="*/ 7 h 115"/>
                <a:gd name="T6" fmla="*/ 135 w 136"/>
                <a:gd name="T7" fmla="*/ 7 h 115"/>
                <a:gd name="T8" fmla="*/ 119 w 136"/>
                <a:gd name="T9" fmla="*/ 22 h 115"/>
                <a:gd name="T10" fmla="*/ 119 w 136"/>
                <a:gd name="T11" fmla="*/ 68 h 115"/>
                <a:gd name="T12" fmla="*/ 69 w 136"/>
                <a:gd name="T13" fmla="*/ 115 h 115"/>
                <a:gd name="T14" fmla="*/ 16 w 136"/>
                <a:gd name="T15" fmla="*/ 74 h 115"/>
                <a:gd name="T16" fmla="*/ 16 w 136"/>
                <a:gd name="T17" fmla="*/ 19 h 115"/>
                <a:gd name="T18" fmla="*/ 4 w 136"/>
                <a:gd name="T19" fmla="*/ 7 h 115"/>
                <a:gd name="T20" fmla="*/ 0 w 136"/>
                <a:gd name="T21" fmla="*/ 7 h 115"/>
                <a:gd name="T22" fmla="*/ 0 w 136"/>
                <a:gd name="T23" fmla="*/ 0 h 115"/>
                <a:gd name="T24" fmla="*/ 56 w 136"/>
                <a:gd name="T25" fmla="*/ 0 h 115"/>
                <a:gd name="T26" fmla="*/ 56 w 136"/>
                <a:gd name="T27" fmla="*/ 7 h 115"/>
                <a:gd name="T28" fmla="*/ 53 w 136"/>
                <a:gd name="T29" fmla="*/ 7 h 115"/>
                <a:gd name="T30" fmla="*/ 41 w 136"/>
                <a:gd name="T31" fmla="*/ 19 h 115"/>
                <a:gd name="T32" fmla="*/ 41 w 136"/>
                <a:gd name="T33" fmla="*/ 74 h 115"/>
                <a:gd name="T34" fmla="*/ 73 w 136"/>
                <a:gd name="T35" fmla="*/ 104 h 115"/>
                <a:gd name="T36" fmla="*/ 108 w 136"/>
                <a:gd name="T37" fmla="*/ 70 h 115"/>
                <a:gd name="T38" fmla="*/ 108 w 136"/>
                <a:gd name="T39" fmla="*/ 26 h 115"/>
                <a:gd name="T40" fmla="*/ 93 w 136"/>
                <a:gd name="T41" fmla="*/ 7 h 115"/>
                <a:gd name="T42" fmla="*/ 90 w 136"/>
                <a:gd name="T43" fmla="*/ 7 h 115"/>
                <a:gd name="T44" fmla="*/ 90 w 136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5">
                  <a:moveTo>
                    <a:pt x="90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24" y="7"/>
                    <a:pt x="118" y="12"/>
                    <a:pt x="119" y="22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99"/>
                    <a:pt x="102" y="115"/>
                    <a:pt x="69" y="115"/>
                  </a:cubicBezTo>
                  <a:cubicBezTo>
                    <a:pt x="34" y="115"/>
                    <a:pt x="17" y="101"/>
                    <a:pt x="16" y="74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1"/>
                    <a:pt x="12" y="7"/>
                    <a:pt x="4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5" y="7"/>
                    <a:pt x="41" y="11"/>
                    <a:pt x="41" y="19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93"/>
                    <a:pt x="52" y="103"/>
                    <a:pt x="73" y="104"/>
                  </a:cubicBezTo>
                  <a:cubicBezTo>
                    <a:pt x="96" y="103"/>
                    <a:pt x="107" y="92"/>
                    <a:pt x="108" y="70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13"/>
                    <a:pt x="103" y="7"/>
                    <a:pt x="93" y="7"/>
                  </a:cubicBezTo>
                  <a:cubicBezTo>
                    <a:pt x="90" y="7"/>
                    <a:pt x="90" y="7"/>
                    <a:pt x="90" y="7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4759325" y="4038600"/>
              <a:ext cx="80963" cy="69850"/>
            </a:xfrm>
            <a:custGeom>
              <a:avLst/>
              <a:gdLst>
                <a:gd name="T0" fmla="*/ 42 w 131"/>
                <a:gd name="T1" fmla="*/ 93 h 114"/>
                <a:gd name="T2" fmla="*/ 56 w 131"/>
                <a:gd name="T3" fmla="*/ 107 h 114"/>
                <a:gd name="T4" fmla="*/ 59 w 131"/>
                <a:gd name="T5" fmla="*/ 107 h 114"/>
                <a:gd name="T6" fmla="*/ 59 w 131"/>
                <a:gd name="T7" fmla="*/ 114 h 114"/>
                <a:gd name="T8" fmla="*/ 0 w 131"/>
                <a:gd name="T9" fmla="*/ 114 h 114"/>
                <a:gd name="T10" fmla="*/ 0 w 131"/>
                <a:gd name="T11" fmla="*/ 107 h 114"/>
                <a:gd name="T12" fmla="*/ 3 w 131"/>
                <a:gd name="T13" fmla="*/ 107 h 114"/>
                <a:gd name="T14" fmla="*/ 17 w 131"/>
                <a:gd name="T15" fmla="*/ 93 h 114"/>
                <a:gd name="T16" fmla="*/ 17 w 131"/>
                <a:gd name="T17" fmla="*/ 21 h 114"/>
                <a:gd name="T18" fmla="*/ 3 w 131"/>
                <a:gd name="T19" fmla="*/ 7 h 114"/>
                <a:gd name="T20" fmla="*/ 0 w 131"/>
                <a:gd name="T21" fmla="*/ 7 h 114"/>
                <a:gd name="T22" fmla="*/ 0 w 131"/>
                <a:gd name="T23" fmla="*/ 0 h 114"/>
                <a:gd name="T24" fmla="*/ 59 w 131"/>
                <a:gd name="T25" fmla="*/ 0 h 114"/>
                <a:gd name="T26" fmla="*/ 59 w 131"/>
                <a:gd name="T27" fmla="*/ 7 h 114"/>
                <a:gd name="T28" fmla="*/ 55 w 131"/>
                <a:gd name="T29" fmla="*/ 7 h 114"/>
                <a:gd name="T30" fmla="*/ 42 w 131"/>
                <a:gd name="T31" fmla="*/ 21 h 114"/>
                <a:gd name="T32" fmla="*/ 42 w 131"/>
                <a:gd name="T33" fmla="*/ 54 h 114"/>
                <a:gd name="T34" fmla="*/ 66 w 131"/>
                <a:gd name="T35" fmla="*/ 41 h 114"/>
                <a:gd name="T36" fmla="*/ 82 w 131"/>
                <a:gd name="T37" fmla="*/ 13 h 114"/>
                <a:gd name="T38" fmla="*/ 72 w 131"/>
                <a:gd name="T39" fmla="*/ 7 h 114"/>
                <a:gd name="T40" fmla="*/ 70 w 131"/>
                <a:gd name="T41" fmla="*/ 7 h 114"/>
                <a:gd name="T42" fmla="*/ 70 w 131"/>
                <a:gd name="T43" fmla="*/ 0 h 114"/>
                <a:gd name="T44" fmla="*/ 118 w 131"/>
                <a:gd name="T45" fmla="*/ 0 h 114"/>
                <a:gd name="T46" fmla="*/ 118 w 131"/>
                <a:gd name="T47" fmla="*/ 7 h 114"/>
                <a:gd name="T48" fmla="*/ 105 w 131"/>
                <a:gd name="T49" fmla="*/ 9 h 114"/>
                <a:gd name="T50" fmla="*/ 99 w 131"/>
                <a:gd name="T51" fmla="*/ 14 h 114"/>
                <a:gd name="T52" fmla="*/ 88 w 131"/>
                <a:gd name="T53" fmla="*/ 27 h 114"/>
                <a:gd name="T54" fmla="*/ 68 w 131"/>
                <a:gd name="T55" fmla="*/ 49 h 114"/>
                <a:gd name="T56" fmla="*/ 88 w 131"/>
                <a:gd name="T57" fmla="*/ 70 h 114"/>
                <a:gd name="T58" fmla="*/ 103 w 131"/>
                <a:gd name="T59" fmla="*/ 90 h 114"/>
                <a:gd name="T60" fmla="*/ 131 w 131"/>
                <a:gd name="T61" fmla="*/ 107 h 114"/>
                <a:gd name="T62" fmla="*/ 131 w 131"/>
                <a:gd name="T63" fmla="*/ 114 h 114"/>
                <a:gd name="T64" fmla="*/ 69 w 131"/>
                <a:gd name="T65" fmla="*/ 114 h 114"/>
                <a:gd name="T66" fmla="*/ 69 w 131"/>
                <a:gd name="T67" fmla="*/ 107 h 114"/>
                <a:gd name="T68" fmla="*/ 82 w 131"/>
                <a:gd name="T69" fmla="*/ 102 h 114"/>
                <a:gd name="T70" fmla="*/ 54 w 131"/>
                <a:gd name="T71" fmla="*/ 67 h 114"/>
                <a:gd name="T72" fmla="*/ 42 w 131"/>
                <a:gd name="T73" fmla="*/ 61 h 114"/>
                <a:gd name="T74" fmla="*/ 42 w 131"/>
                <a:gd name="T75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14">
                  <a:moveTo>
                    <a:pt x="42" y="93"/>
                  </a:moveTo>
                  <a:cubicBezTo>
                    <a:pt x="41" y="103"/>
                    <a:pt x="46" y="107"/>
                    <a:pt x="56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13" y="107"/>
                    <a:pt x="17" y="103"/>
                    <a:pt x="17" y="9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11"/>
                    <a:pt x="1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5" y="7"/>
                    <a:pt x="41" y="11"/>
                    <a:pt x="42" y="21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9" y="54"/>
                    <a:pt x="57" y="49"/>
                    <a:pt x="66" y="41"/>
                  </a:cubicBezTo>
                  <a:cubicBezTo>
                    <a:pt x="76" y="28"/>
                    <a:pt x="82" y="19"/>
                    <a:pt x="82" y="13"/>
                  </a:cubicBezTo>
                  <a:cubicBezTo>
                    <a:pt x="82" y="9"/>
                    <a:pt x="79" y="7"/>
                    <a:pt x="72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2" y="8"/>
                    <a:pt x="108" y="8"/>
                    <a:pt x="105" y="9"/>
                  </a:cubicBezTo>
                  <a:cubicBezTo>
                    <a:pt x="103" y="10"/>
                    <a:pt x="101" y="11"/>
                    <a:pt x="99" y="14"/>
                  </a:cubicBezTo>
                  <a:cubicBezTo>
                    <a:pt x="96" y="16"/>
                    <a:pt x="93" y="20"/>
                    <a:pt x="88" y="27"/>
                  </a:cubicBezTo>
                  <a:cubicBezTo>
                    <a:pt x="80" y="38"/>
                    <a:pt x="74" y="46"/>
                    <a:pt x="68" y="49"/>
                  </a:cubicBezTo>
                  <a:cubicBezTo>
                    <a:pt x="73" y="52"/>
                    <a:pt x="79" y="59"/>
                    <a:pt x="88" y="70"/>
                  </a:cubicBezTo>
                  <a:cubicBezTo>
                    <a:pt x="103" y="90"/>
                    <a:pt x="103" y="90"/>
                    <a:pt x="103" y="90"/>
                  </a:cubicBezTo>
                  <a:cubicBezTo>
                    <a:pt x="112" y="102"/>
                    <a:pt x="121" y="107"/>
                    <a:pt x="131" y="107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8" y="107"/>
                    <a:pt x="82" y="105"/>
                    <a:pt x="82" y="102"/>
                  </a:cubicBezTo>
                  <a:cubicBezTo>
                    <a:pt x="80" y="96"/>
                    <a:pt x="71" y="85"/>
                    <a:pt x="54" y="67"/>
                  </a:cubicBezTo>
                  <a:cubicBezTo>
                    <a:pt x="49" y="63"/>
                    <a:pt x="45" y="60"/>
                    <a:pt x="42" y="61"/>
                  </a:cubicBezTo>
                  <a:lnTo>
                    <a:pt x="42" y="93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4875213" y="4038600"/>
              <a:ext cx="66675" cy="69850"/>
            </a:xfrm>
            <a:custGeom>
              <a:avLst/>
              <a:gdLst>
                <a:gd name="T0" fmla="*/ 45 w 110"/>
                <a:gd name="T1" fmla="*/ 10 h 114"/>
                <a:gd name="T2" fmla="*/ 45 w 110"/>
                <a:gd name="T3" fmla="*/ 51 h 114"/>
                <a:gd name="T4" fmla="*/ 75 w 110"/>
                <a:gd name="T5" fmla="*/ 51 h 114"/>
                <a:gd name="T6" fmla="*/ 88 w 110"/>
                <a:gd name="T7" fmla="*/ 38 h 114"/>
                <a:gd name="T8" fmla="*/ 95 w 110"/>
                <a:gd name="T9" fmla="*/ 38 h 114"/>
                <a:gd name="T10" fmla="*/ 95 w 110"/>
                <a:gd name="T11" fmla="*/ 75 h 114"/>
                <a:gd name="T12" fmla="*/ 88 w 110"/>
                <a:gd name="T13" fmla="*/ 75 h 114"/>
                <a:gd name="T14" fmla="*/ 72 w 110"/>
                <a:gd name="T15" fmla="*/ 62 h 114"/>
                <a:gd name="T16" fmla="*/ 45 w 110"/>
                <a:gd name="T17" fmla="*/ 62 h 114"/>
                <a:gd name="T18" fmla="*/ 45 w 110"/>
                <a:gd name="T19" fmla="*/ 95 h 114"/>
                <a:gd name="T20" fmla="*/ 52 w 110"/>
                <a:gd name="T21" fmla="*/ 104 h 114"/>
                <a:gd name="T22" fmla="*/ 83 w 110"/>
                <a:gd name="T23" fmla="*/ 104 h 114"/>
                <a:gd name="T24" fmla="*/ 103 w 110"/>
                <a:gd name="T25" fmla="*/ 85 h 114"/>
                <a:gd name="T26" fmla="*/ 110 w 110"/>
                <a:gd name="T27" fmla="*/ 85 h 114"/>
                <a:gd name="T28" fmla="*/ 108 w 110"/>
                <a:gd name="T29" fmla="*/ 114 h 114"/>
                <a:gd name="T30" fmla="*/ 0 w 110"/>
                <a:gd name="T31" fmla="*/ 114 h 114"/>
                <a:gd name="T32" fmla="*/ 0 w 110"/>
                <a:gd name="T33" fmla="*/ 107 h 114"/>
                <a:gd name="T34" fmla="*/ 7 w 110"/>
                <a:gd name="T35" fmla="*/ 107 h 114"/>
                <a:gd name="T36" fmla="*/ 21 w 110"/>
                <a:gd name="T37" fmla="*/ 94 h 114"/>
                <a:gd name="T38" fmla="*/ 21 w 110"/>
                <a:gd name="T39" fmla="*/ 20 h 114"/>
                <a:gd name="T40" fmla="*/ 6 w 110"/>
                <a:gd name="T41" fmla="*/ 7 h 114"/>
                <a:gd name="T42" fmla="*/ 3 w 110"/>
                <a:gd name="T43" fmla="*/ 7 h 114"/>
                <a:gd name="T44" fmla="*/ 3 w 110"/>
                <a:gd name="T45" fmla="*/ 0 h 114"/>
                <a:gd name="T46" fmla="*/ 102 w 110"/>
                <a:gd name="T47" fmla="*/ 0 h 114"/>
                <a:gd name="T48" fmla="*/ 104 w 110"/>
                <a:gd name="T49" fmla="*/ 27 h 114"/>
                <a:gd name="T50" fmla="*/ 97 w 110"/>
                <a:gd name="T51" fmla="*/ 27 h 114"/>
                <a:gd name="T52" fmla="*/ 85 w 110"/>
                <a:gd name="T53" fmla="*/ 10 h 114"/>
                <a:gd name="T54" fmla="*/ 45 w 110"/>
                <a:gd name="T55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4">
                  <a:moveTo>
                    <a:pt x="45" y="10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84" y="51"/>
                    <a:pt x="89" y="47"/>
                    <a:pt x="88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90" y="65"/>
                    <a:pt x="84" y="61"/>
                    <a:pt x="72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5" y="102"/>
                    <a:pt x="47" y="105"/>
                    <a:pt x="52" y="10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4" y="105"/>
                    <a:pt x="100" y="99"/>
                    <a:pt x="103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7" y="107"/>
                    <a:pt x="21" y="103"/>
                    <a:pt x="21" y="9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1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6" y="15"/>
                    <a:pt x="92" y="9"/>
                    <a:pt x="85" y="10"/>
                  </a:cubicBezTo>
                  <a:lnTo>
                    <a:pt x="45" y="1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4981575" y="4038600"/>
              <a:ext cx="68263" cy="69850"/>
            </a:xfrm>
            <a:custGeom>
              <a:avLst/>
              <a:gdLst>
                <a:gd name="T0" fmla="*/ 45 w 110"/>
                <a:gd name="T1" fmla="*/ 10 h 114"/>
                <a:gd name="T2" fmla="*/ 45 w 110"/>
                <a:gd name="T3" fmla="*/ 51 h 114"/>
                <a:gd name="T4" fmla="*/ 75 w 110"/>
                <a:gd name="T5" fmla="*/ 51 h 114"/>
                <a:gd name="T6" fmla="*/ 88 w 110"/>
                <a:gd name="T7" fmla="*/ 38 h 114"/>
                <a:gd name="T8" fmla="*/ 95 w 110"/>
                <a:gd name="T9" fmla="*/ 38 h 114"/>
                <a:gd name="T10" fmla="*/ 95 w 110"/>
                <a:gd name="T11" fmla="*/ 75 h 114"/>
                <a:gd name="T12" fmla="*/ 88 w 110"/>
                <a:gd name="T13" fmla="*/ 75 h 114"/>
                <a:gd name="T14" fmla="*/ 72 w 110"/>
                <a:gd name="T15" fmla="*/ 62 h 114"/>
                <a:gd name="T16" fmla="*/ 45 w 110"/>
                <a:gd name="T17" fmla="*/ 62 h 114"/>
                <a:gd name="T18" fmla="*/ 45 w 110"/>
                <a:gd name="T19" fmla="*/ 95 h 114"/>
                <a:gd name="T20" fmla="*/ 52 w 110"/>
                <a:gd name="T21" fmla="*/ 104 h 114"/>
                <a:gd name="T22" fmla="*/ 82 w 110"/>
                <a:gd name="T23" fmla="*/ 104 h 114"/>
                <a:gd name="T24" fmla="*/ 103 w 110"/>
                <a:gd name="T25" fmla="*/ 85 h 114"/>
                <a:gd name="T26" fmla="*/ 110 w 110"/>
                <a:gd name="T27" fmla="*/ 85 h 114"/>
                <a:gd name="T28" fmla="*/ 107 w 110"/>
                <a:gd name="T29" fmla="*/ 114 h 114"/>
                <a:gd name="T30" fmla="*/ 0 w 110"/>
                <a:gd name="T31" fmla="*/ 114 h 114"/>
                <a:gd name="T32" fmla="*/ 0 w 110"/>
                <a:gd name="T33" fmla="*/ 107 h 114"/>
                <a:gd name="T34" fmla="*/ 7 w 110"/>
                <a:gd name="T35" fmla="*/ 107 h 114"/>
                <a:gd name="T36" fmla="*/ 21 w 110"/>
                <a:gd name="T37" fmla="*/ 94 h 114"/>
                <a:gd name="T38" fmla="*/ 21 w 110"/>
                <a:gd name="T39" fmla="*/ 20 h 114"/>
                <a:gd name="T40" fmla="*/ 5 w 110"/>
                <a:gd name="T41" fmla="*/ 7 h 114"/>
                <a:gd name="T42" fmla="*/ 3 w 110"/>
                <a:gd name="T43" fmla="*/ 7 h 114"/>
                <a:gd name="T44" fmla="*/ 3 w 110"/>
                <a:gd name="T45" fmla="*/ 0 h 114"/>
                <a:gd name="T46" fmla="*/ 102 w 110"/>
                <a:gd name="T47" fmla="*/ 0 h 114"/>
                <a:gd name="T48" fmla="*/ 104 w 110"/>
                <a:gd name="T49" fmla="*/ 27 h 114"/>
                <a:gd name="T50" fmla="*/ 97 w 110"/>
                <a:gd name="T51" fmla="*/ 27 h 114"/>
                <a:gd name="T52" fmla="*/ 84 w 110"/>
                <a:gd name="T53" fmla="*/ 10 h 114"/>
                <a:gd name="T54" fmla="*/ 45 w 110"/>
                <a:gd name="T55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4">
                  <a:moveTo>
                    <a:pt x="45" y="10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84" y="51"/>
                    <a:pt x="88" y="47"/>
                    <a:pt x="88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65"/>
                    <a:pt x="84" y="61"/>
                    <a:pt x="72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5" y="102"/>
                    <a:pt x="47" y="105"/>
                    <a:pt x="5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93" y="105"/>
                    <a:pt x="100" y="99"/>
                    <a:pt x="103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7" y="107"/>
                    <a:pt x="21" y="103"/>
                    <a:pt x="21" y="9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16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6" y="15"/>
                    <a:pt x="91" y="9"/>
                    <a:pt x="84" y="10"/>
                  </a:cubicBezTo>
                  <a:lnTo>
                    <a:pt x="45" y="1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511675" y="3716338"/>
              <a:ext cx="250825" cy="247650"/>
            </a:xfrm>
            <a:custGeom>
              <a:avLst/>
              <a:gdLst>
                <a:gd name="T0" fmla="*/ 392 w 409"/>
                <a:gd name="T1" fmla="*/ 3 h 406"/>
                <a:gd name="T2" fmla="*/ 0 w 409"/>
                <a:gd name="T3" fmla="*/ 129 h 406"/>
                <a:gd name="T4" fmla="*/ 0 w 409"/>
                <a:gd name="T5" fmla="*/ 406 h 406"/>
                <a:gd name="T6" fmla="*/ 285 w 409"/>
                <a:gd name="T7" fmla="*/ 406 h 406"/>
                <a:gd name="T8" fmla="*/ 409 w 409"/>
                <a:gd name="T9" fmla="*/ 0 h 406"/>
                <a:gd name="T10" fmla="*/ 392 w 409"/>
                <a:gd name="T11" fmla="*/ 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" h="406">
                  <a:moveTo>
                    <a:pt x="392" y="3"/>
                  </a:moveTo>
                  <a:cubicBezTo>
                    <a:pt x="250" y="29"/>
                    <a:pt x="98" y="83"/>
                    <a:pt x="0" y="129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285" y="406"/>
                    <a:pt x="285" y="406"/>
                    <a:pt x="285" y="406"/>
                  </a:cubicBezTo>
                  <a:cubicBezTo>
                    <a:pt x="362" y="265"/>
                    <a:pt x="399" y="163"/>
                    <a:pt x="409" y="0"/>
                  </a:cubicBezTo>
                  <a:cubicBezTo>
                    <a:pt x="403" y="1"/>
                    <a:pt x="398" y="2"/>
                    <a:pt x="392" y="3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799013" y="3705225"/>
              <a:ext cx="250825" cy="258763"/>
            </a:xfrm>
            <a:custGeom>
              <a:avLst/>
              <a:gdLst>
                <a:gd name="T0" fmla="*/ 0 w 408"/>
                <a:gd name="T1" fmla="*/ 9 h 422"/>
                <a:gd name="T2" fmla="*/ 0 w 408"/>
                <a:gd name="T3" fmla="*/ 22 h 422"/>
                <a:gd name="T4" fmla="*/ 111 w 408"/>
                <a:gd name="T5" fmla="*/ 422 h 422"/>
                <a:gd name="T6" fmla="*/ 408 w 408"/>
                <a:gd name="T7" fmla="*/ 422 h 422"/>
                <a:gd name="T8" fmla="*/ 408 w 408"/>
                <a:gd name="T9" fmla="*/ 36 h 422"/>
                <a:gd name="T10" fmla="*/ 0 w 408"/>
                <a:gd name="T11" fmla="*/ 9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8" h="422">
                  <a:moveTo>
                    <a:pt x="0" y="9"/>
                  </a:moveTo>
                  <a:cubicBezTo>
                    <a:pt x="0" y="13"/>
                    <a:pt x="0" y="18"/>
                    <a:pt x="0" y="22"/>
                  </a:cubicBezTo>
                  <a:cubicBezTo>
                    <a:pt x="0" y="195"/>
                    <a:pt x="85" y="372"/>
                    <a:pt x="111" y="422"/>
                  </a:cubicBezTo>
                  <a:cubicBezTo>
                    <a:pt x="408" y="422"/>
                    <a:pt x="408" y="422"/>
                    <a:pt x="408" y="422"/>
                  </a:cubicBezTo>
                  <a:cubicBezTo>
                    <a:pt x="408" y="36"/>
                    <a:pt x="408" y="36"/>
                    <a:pt x="408" y="36"/>
                  </a:cubicBezTo>
                  <a:cubicBezTo>
                    <a:pt x="266" y="4"/>
                    <a:pt x="110" y="0"/>
                    <a:pt x="0" y="9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4799013" y="3443288"/>
              <a:ext cx="250825" cy="230188"/>
            </a:xfrm>
            <a:custGeom>
              <a:avLst/>
              <a:gdLst>
                <a:gd name="T0" fmla="*/ 77 w 407"/>
                <a:gd name="T1" fmla="*/ 0 h 375"/>
                <a:gd name="T2" fmla="*/ 0 w 407"/>
                <a:gd name="T3" fmla="*/ 375 h 375"/>
                <a:gd name="T4" fmla="*/ 90 w 407"/>
                <a:gd name="T5" fmla="*/ 222 h 375"/>
                <a:gd name="T6" fmla="*/ 224 w 407"/>
                <a:gd name="T7" fmla="*/ 189 h 375"/>
                <a:gd name="T8" fmla="*/ 253 w 407"/>
                <a:gd name="T9" fmla="*/ 241 h 375"/>
                <a:gd name="T10" fmla="*/ 165 w 407"/>
                <a:gd name="T11" fmla="*/ 338 h 375"/>
                <a:gd name="T12" fmla="*/ 115 w 407"/>
                <a:gd name="T13" fmla="*/ 366 h 375"/>
                <a:gd name="T14" fmla="*/ 407 w 407"/>
                <a:gd name="T15" fmla="*/ 255 h 375"/>
                <a:gd name="T16" fmla="*/ 407 w 407"/>
                <a:gd name="T17" fmla="*/ 0 h 375"/>
                <a:gd name="T18" fmla="*/ 77 w 407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375">
                  <a:moveTo>
                    <a:pt x="77" y="0"/>
                  </a:moveTo>
                  <a:cubicBezTo>
                    <a:pt x="49" y="53"/>
                    <a:pt x="8" y="144"/>
                    <a:pt x="0" y="375"/>
                  </a:cubicBezTo>
                  <a:cubicBezTo>
                    <a:pt x="8" y="336"/>
                    <a:pt x="32" y="259"/>
                    <a:pt x="90" y="222"/>
                  </a:cubicBezTo>
                  <a:cubicBezTo>
                    <a:pt x="141" y="189"/>
                    <a:pt x="189" y="178"/>
                    <a:pt x="224" y="189"/>
                  </a:cubicBezTo>
                  <a:cubicBezTo>
                    <a:pt x="238" y="194"/>
                    <a:pt x="258" y="212"/>
                    <a:pt x="253" y="241"/>
                  </a:cubicBezTo>
                  <a:cubicBezTo>
                    <a:pt x="247" y="269"/>
                    <a:pt x="212" y="310"/>
                    <a:pt x="165" y="338"/>
                  </a:cubicBezTo>
                  <a:cubicBezTo>
                    <a:pt x="151" y="347"/>
                    <a:pt x="133" y="357"/>
                    <a:pt x="115" y="366"/>
                  </a:cubicBezTo>
                  <a:cubicBezTo>
                    <a:pt x="228" y="342"/>
                    <a:pt x="334" y="298"/>
                    <a:pt x="407" y="255"/>
                  </a:cubicBezTo>
                  <a:cubicBezTo>
                    <a:pt x="407" y="0"/>
                    <a:pt x="407" y="0"/>
                    <a:pt x="407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4511675" y="3443288"/>
              <a:ext cx="252413" cy="233363"/>
            </a:xfrm>
            <a:custGeom>
              <a:avLst/>
              <a:gdLst>
                <a:gd name="T0" fmla="*/ 281 w 411"/>
                <a:gd name="T1" fmla="*/ 345 h 382"/>
                <a:gd name="T2" fmla="*/ 215 w 411"/>
                <a:gd name="T3" fmla="*/ 271 h 382"/>
                <a:gd name="T4" fmla="*/ 261 w 411"/>
                <a:gd name="T5" fmla="*/ 219 h 382"/>
                <a:gd name="T6" fmla="*/ 331 w 411"/>
                <a:gd name="T7" fmla="*/ 242 h 382"/>
                <a:gd name="T8" fmla="*/ 411 w 411"/>
                <a:gd name="T9" fmla="*/ 326 h 382"/>
                <a:gd name="T10" fmla="*/ 411 w 411"/>
                <a:gd name="T11" fmla="*/ 320 h 382"/>
                <a:gd name="T12" fmla="*/ 352 w 411"/>
                <a:gd name="T13" fmla="*/ 0 h 382"/>
                <a:gd name="T14" fmla="*/ 0 w 411"/>
                <a:gd name="T15" fmla="*/ 0 h 382"/>
                <a:gd name="T16" fmla="*/ 0 w 411"/>
                <a:gd name="T17" fmla="*/ 266 h 382"/>
                <a:gd name="T18" fmla="*/ 330 w 411"/>
                <a:gd name="T19" fmla="*/ 377 h 382"/>
                <a:gd name="T20" fmla="*/ 364 w 411"/>
                <a:gd name="T21" fmla="*/ 382 h 382"/>
                <a:gd name="T22" fmla="*/ 281 w 411"/>
                <a:gd name="T23" fmla="*/ 34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1" h="382">
                  <a:moveTo>
                    <a:pt x="281" y="345"/>
                  </a:moveTo>
                  <a:cubicBezTo>
                    <a:pt x="249" y="328"/>
                    <a:pt x="216" y="299"/>
                    <a:pt x="215" y="271"/>
                  </a:cubicBezTo>
                  <a:cubicBezTo>
                    <a:pt x="215" y="246"/>
                    <a:pt x="235" y="224"/>
                    <a:pt x="261" y="219"/>
                  </a:cubicBezTo>
                  <a:cubicBezTo>
                    <a:pt x="279" y="216"/>
                    <a:pt x="298" y="220"/>
                    <a:pt x="331" y="242"/>
                  </a:cubicBezTo>
                  <a:cubicBezTo>
                    <a:pt x="368" y="267"/>
                    <a:pt x="397" y="304"/>
                    <a:pt x="411" y="326"/>
                  </a:cubicBezTo>
                  <a:cubicBezTo>
                    <a:pt x="411" y="324"/>
                    <a:pt x="411" y="322"/>
                    <a:pt x="411" y="320"/>
                  </a:cubicBezTo>
                  <a:cubicBezTo>
                    <a:pt x="410" y="182"/>
                    <a:pt x="375" y="65"/>
                    <a:pt x="3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79" y="308"/>
                    <a:pt x="192" y="355"/>
                    <a:pt x="330" y="377"/>
                  </a:cubicBezTo>
                  <a:cubicBezTo>
                    <a:pt x="341" y="379"/>
                    <a:pt x="353" y="381"/>
                    <a:pt x="364" y="382"/>
                  </a:cubicBezTo>
                  <a:cubicBezTo>
                    <a:pt x="342" y="374"/>
                    <a:pt x="319" y="367"/>
                    <a:pt x="281" y="345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5581650" y="3619500"/>
              <a:ext cx="339725" cy="319088"/>
            </a:xfrm>
            <a:custGeom>
              <a:avLst/>
              <a:gdLst>
                <a:gd name="T0" fmla="*/ 60 w 554"/>
                <a:gd name="T1" fmla="*/ 99 h 521"/>
                <a:gd name="T2" fmla="*/ 316 w 554"/>
                <a:gd name="T3" fmla="*/ 99 h 521"/>
                <a:gd name="T4" fmla="*/ 382 w 554"/>
                <a:gd name="T5" fmla="*/ 2 h 521"/>
                <a:gd name="T6" fmla="*/ 425 w 554"/>
                <a:gd name="T7" fmla="*/ 23 h 521"/>
                <a:gd name="T8" fmla="*/ 365 w 554"/>
                <a:gd name="T9" fmla="*/ 99 h 521"/>
                <a:gd name="T10" fmla="*/ 490 w 554"/>
                <a:gd name="T11" fmla="*/ 99 h 521"/>
                <a:gd name="T12" fmla="*/ 490 w 554"/>
                <a:gd name="T13" fmla="*/ 327 h 521"/>
                <a:gd name="T14" fmla="*/ 445 w 554"/>
                <a:gd name="T15" fmla="*/ 327 h 521"/>
                <a:gd name="T16" fmla="*/ 445 w 554"/>
                <a:gd name="T17" fmla="*/ 303 h 521"/>
                <a:gd name="T18" fmla="*/ 360 w 554"/>
                <a:gd name="T19" fmla="*/ 303 h 521"/>
                <a:gd name="T20" fmla="*/ 360 w 554"/>
                <a:gd name="T21" fmla="*/ 434 h 521"/>
                <a:gd name="T22" fmla="*/ 368 w 554"/>
                <a:gd name="T23" fmla="*/ 464 h 521"/>
                <a:gd name="T24" fmla="*/ 399 w 554"/>
                <a:gd name="T25" fmla="*/ 473 h 521"/>
                <a:gd name="T26" fmla="*/ 457 w 554"/>
                <a:gd name="T27" fmla="*/ 473 h 521"/>
                <a:gd name="T28" fmla="*/ 501 w 554"/>
                <a:gd name="T29" fmla="*/ 445 h 521"/>
                <a:gd name="T30" fmla="*/ 507 w 554"/>
                <a:gd name="T31" fmla="*/ 374 h 521"/>
                <a:gd name="T32" fmla="*/ 554 w 554"/>
                <a:gd name="T33" fmla="*/ 390 h 521"/>
                <a:gd name="T34" fmla="*/ 543 w 554"/>
                <a:gd name="T35" fmla="*/ 458 h 521"/>
                <a:gd name="T36" fmla="*/ 462 w 554"/>
                <a:gd name="T37" fmla="*/ 509 h 521"/>
                <a:gd name="T38" fmla="*/ 390 w 554"/>
                <a:gd name="T39" fmla="*/ 509 h 521"/>
                <a:gd name="T40" fmla="*/ 331 w 554"/>
                <a:gd name="T41" fmla="*/ 493 h 521"/>
                <a:gd name="T42" fmla="*/ 315 w 554"/>
                <a:gd name="T43" fmla="*/ 441 h 521"/>
                <a:gd name="T44" fmla="*/ 315 w 554"/>
                <a:gd name="T45" fmla="*/ 303 h 521"/>
                <a:gd name="T46" fmla="*/ 225 w 554"/>
                <a:gd name="T47" fmla="*/ 303 h 521"/>
                <a:gd name="T48" fmla="*/ 184 w 554"/>
                <a:gd name="T49" fmla="*/ 432 h 521"/>
                <a:gd name="T50" fmla="*/ 29 w 554"/>
                <a:gd name="T51" fmla="*/ 521 h 521"/>
                <a:gd name="T52" fmla="*/ 0 w 554"/>
                <a:gd name="T53" fmla="*/ 484 h 521"/>
                <a:gd name="T54" fmla="*/ 142 w 554"/>
                <a:gd name="T55" fmla="*/ 412 h 521"/>
                <a:gd name="T56" fmla="*/ 180 w 554"/>
                <a:gd name="T57" fmla="*/ 303 h 521"/>
                <a:gd name="T58" fmla="*/ 105 w 554"/>
                <a:gd name="T59" fmla="*/ 303 h 521"/>
                <a:gd name="T60" fmla="*/ 105 w 554"/>
                <a:gd name="T61" fmla="*/ 327 h 521"/>
                <a:gd name="T62" fmla="*/ 60 w 554"/>
                <a:gd name="T63" fmla="*/ 327 h 521"/>
                <a:gd name="T64" fmla="*/ 60 w 554"/>
                <a:gd name="T65" fmla="*/ 99 h 521"/>
                <a:gd name="T66" fmla="*/ 445 w 554"/>
                <a:gd name="T67" fmla="*/ 137 h 521"/>
                <a:gd name="T68" fmla="*/ 105 w 554"/>
                <a:gd name="T69" fmla="*/ 137 h 521"/>
                <a:gd name="T70" fmla="*/ 105 w 554"/>
                <a:gd name="T71" fmla="*/ 265 h 521"/>
                <a:gd name="T72" fmla="*/ 445 w 554"/>
                <a:gd name="T73" fmla="*/ 265 h 521"/>
                <a:gd name="T74" fmla="*/ 445 w 554"/>
                <a:gd name="T75" fmla="*/ 137 h 521"/>
                <a:gd name="T76" fmla="*/ 127 w 554"/>
                <a:gd name="T77" fmla="*/ 23 h 521"/>
                <a:gd name="T78" fmla="*/ 161 w 554"/>
                <a:gd name="T79" fmla="*/ 0 h 521"/>
                <a:gd name="T80" fmla="*/ 225 w 554"/>
                <a:gd name="T81" fmla="*/ 71 h 521"/>
                <a:gd name="T82" fmla="*/ 188 w 554"/>
                <a:gd name="T83" fmla="*/ 97 h 521"/>
                <a:gd name="T84" fmla="*/ 127 w 554"/>
                <a:gd name="T85" fmla="*/ 2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4" h="521">
                  <a:moveTo>
                    <a:pt x="60" y="99"/>
                  </a:moveTo>
                  <a:cubicBezTo>
                    <a:pt x="316" y="99"/>
                    <a:pt x="316" y="99"/>
                    <a:pt x="316" y="99"/>
                  </a:cubicBezTo>
                  <a:cubicBezTo>
                    <a:pt x="341" y="66"/>
                    <a:pt x="363" y="33"/>
                    <a:pt x="382" y="2"/>
                  </a:cubicBezTo>
                  <a:cubicBezTo>
                    <a:pt x="425" y="23"/>
                    <a:pt x="425" y="23"/>
                    <a:pt x="425" y="23"/>
                  </a:cubicBezTo>
                  <a:cubicBezTo>
                    <a:pt x="406" y="48"/>
                    <a:pt x="386" y="74"/>
                    <a:pt x="365" y="99"/>
                  </a:cubicBezTo>
                  <a:cubicBezTo>
                    <a:pt x="490" y="99"/>
                    <a:pt x="490" y="99"/>
                    <a:pt x="490" y="99"/>
                  </a:cubicBezTo>
                  <a:cubicBezTo>
                    <a:pt x="490" y="327"/>
                    <a:pt x="490" y="327"/>
                    <a:pt x="490" y="327"/>
                  </a:cubicBezTo>
                  <a:cubicBezTo>
                    <a:pt x="445" y="327"/>
                    <a:pt x="445" y="327"/>
                    <a:pt x="445" y="327"/>
                  </a:cubicBezTo>
                  <a:cubicBezTo>
                    <a:pt x="445" y="303"/>
                    <a:pt x="445" y="303"/>
                    <a:pt x="445" y="303"/>
                  </a:cubicBezTo>
                  <a:cubicBezTo>
                    <a:pt x="360" y="303"/>
                    <a:pt x="360" y="303"/>
                    <a:pt x="360" y="303"/>
                  </a:cubicBezTo>
                  <a:cubicBezTo>
                    <a:pt x="360" y="434"/>
                    <a:pt x="360" y="434"/>
                    <a:pt x="360" y="434"/>
                  </a:cubicBezTo>
                  <a:cubicBezTo>
                    <a:pt x="360" y="449"/>
                    <a:pt x="363" y="459"/>
                    <a:pt x="368" y="464"/>
                  </a:cubicBezTo>
                  <a:cubicBezTo>
                    <a:pt x="374" y="470"/>
                    <a:pt x="384" y="473"/>
                    <a:pt x="399" y="473"/>
                  </a:cubicBezTo>
                  <a:cubicBezTo>
                    <a:pt x="457" y="473"/>
                    <a:pt x="457" y="473"/>
                    <a:pt x="457" y="473"/>
                  </a:cubicBezTo>
                  <a:cubicBezTo>
                    <a:pt x="482" y="473"/>
                    <a:pt x="497" y="464"/>
                    <a:pt x="501" y="445"/>
                  </a:cubicBezTo>
                  <a:cubicBezTo>
                    <a:pt x="504" y="425"/>
                    <a:pt x="506" y="401"/>
                    <a:pt x="507" y="374"/>
                  </a:cubicBezTo>
                  <a:cubicBezTo>
                    <a:pt x="523" y="380"/>
                    <a:pt x="539" y="386"/>
                    <a:pt x="554" y="390"/>
                  </a:cubicBezTo>
                  <a:cubicBezTo>
                    <a:pt x="551" y="416"/>
                    <a:pt x="547" y="438"/>
                    <a:pt x="543" y="458"/>
                  </a:cubicBezTo>
                  <a:cubicBezTo>
                    <a:pt x="537" y="492"/>
                    <a:pt x="510" y="509"/>
                    <a:pt x="462" y="509"/>
                  </a:cubicBezTo>
                  <a:cubicBezTo>
                    <a:pt x="390" y="509"/>
                    <a:pt x="390" y="509"/>
                    <a:pt x="390" y="509"/>
                  </a:cubicBezTo>
                  <a:cubicBezTo>
                    <a:pt x="361" y="509"/>
                    <a:pt x="342" y="504"/>
                    <a:pt x="331" y="493"/>
                  </a:cubicBezTo>
                  <a:cubicBezTo>
                    <a:pt x="320" y="482"/>
                    <a:pt x="315" y="465"/>
                    <a:pt x="315" y="441"/>
                  </a:cubicBezTo>
                  <a:cubicBezTo>
                    <a:pt x="315" y="303"/>
                    <a:pt x="315" y="303"/>
                    <a:pt x="315" y="303"/>
                  </a:cubicBezTo>
                  <a:cubicBezTo>
                    <a:pt x="225" y="303"/>
                    <a:pt x="225" y="303"/>
                    <a:pt x="225" y="303"/>
                  </a:cubicBezTo>
                  <a:cubicBezTo>
                    <a:pt x="220" y="361"/>
                    <a:pt x="207" y="405"/>
                    <a:pt x="184" y="432"/>
                  </a:cubicBezTo>
                  <a:cubicBezTo>
                    <a:pt x="155" y="468"/>
                    <a:pt x="103" y="498"/>
                    <a:pt x="29" y="521"/>
                  </a:cubicBezTo>
                  <a:cubicBezTo>
                    <a:pt x="22" y="510"/>
                    <a:pt x="12" y="497"/>
                    <a:pt x="0" y="484"/>
                  </a:cubicBezTo>
                  <a:cubicBezTo>
                    <a:pt x="71" y="463"/>
                    <a:pt x="119" y="439"/>
                    <a:pt x="142" y="412"/>
                  </a:cubicBezTo>
                  <a:cubicBezTo>
                    <a:pt x="164" y="390"/>
                    <a:pt x="177" y="353"/>
                    <a:pt x="180" y="303"/>
                  </a:cubicBezTo>
                  <a:cubicBezTo>
                    <a:pt x="105" y="303"/>
                    <a:pt x="105" y="303"/>
                    <a:pt x="105" y="303"/>
                  </a:cubicBezTo>
                  <a:cubicBezTo>
                    <a:pt x="105" y="327"/>
                    <a:pt x="105" y="327"/>
                    <a:pt x="105" y="327"/>
                  </a:cubicBezTo>
                  <a:cubicBezTo>
                    <a:pt x="60" y="327"/>
                    <a:pt x="60" y="327"/>
                    <a:pt x="60" y="327"/>
                  </a:cubicBezTo>
                  <a:lnTo>
                    <a:pt x="60" y="99"/>
                  </a:lnTo>
                  <a:close/>
                  <a:moveTo>
                    <a:pt x="445" y="137"/>
                  </a:moveTo>
                  <a:cubicBezTo>
                    <a:pt x="105" y="137"/>
                    <a:pt x="105" y="137"/>
                    <a:pt x="105" y="137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445" y="265"/>
                    <a:pt x="445" y="265"/>
                    <a:pt x="445" y="265"/>
                  </a:cubicBezTo>
                  <a:lnTo>
                    <a:pt x="445" y="137"/>
                  </a:lnTo>
                  <a:close/>
                  <a:moveTo>
                    <a:pt x="127" y="2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82" y="22"/>
                    <a:pt x="203" y="46"/>
                    <a:pt x="225" y="71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69" y="70"/>
                    <a:pt x="149" y="46"/>
                    <a:pt x="127" y="23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7373938" y="3614738"/>
              <a:ext cx="306388" cy="334963"/>
            </a:xfrm>
            <a:custGeom>
              <a:avLst/>
              <a:gdLst>
                <a:gd name="T0" fmla="*/ 0 w 501"/>
                <a:gd name="T1" fmla="*/ 110 h 546"/>
                <a:gd name="T2" fmla="*/ 44 w 501"/>
                <a:gd name="T3" fmla="*/ 110 h 546"/>
                <a:gd name="T4" fmla="*/ 44 w 501"/>
                <a:gd name="T5" fmla="*/ 546 h 546"/>
                <a:gd name="T6" fmla="*/ 0 w 501"/>
                <a:gd name="T7" fmla="*/ 546 h 546"/>
                <a:gd name="T8" fmla="*/ 0 w 501"/>
                <a:gd name="T9" fmla="*/ 110 h 546"/>
                <a:gd name="T10" fmla="*/ 29 w 501"/>
                <a:gd name="T11" fmla="*/ 28 h 546"/>
                <a:gd name="T12" fmla="*/ 61 w 501"/>
                <a:gd name="T13" fmla="*/ 0 h 546"/>
                <a:gd name="T14" fmla="*/ 140 w 501"/>
                <a:gd name="T15" fmla="*/ 78 h 546"/>
                <a:gd name="T16" fmla="*/ 104 w 501"/>
                <a:gd name="T17" fmla="*/ 109 h 546"/>
                <a:gd name="T18" fmla="*/ 29 w 501"/>
                <a:gd name="T19" fmla="*/ 28 h 546"/>
                <a:gd name="T20" fmla="*/ 129 w 501"/>
                <a:gd name="T21" fmla="*/ 149 h 546"/>
                <a:gd name="T22" fmla="*/ 366 w 501"/>
                <a:gd name="T23" fmla="*/ 149 h 546"/>
                <a:gd name="T24" fmla="*/ 366 w 501"/>
                <a:gd name="T25" fmla="*/ 424 h 546"/>
                <a:gd name="T26" fmla="*/ 170 w 501"/>
                <a:gd name="T27" fmla="*/ 424 h 546"/>
                <a:gd name="T28" fmla="*/ 170 w 501"/>
                <a:gd name="T29" fmla="*/ 459 h 546"/>
                <a:gd name="T30" fmla="*/ 129 w 501"/>
                <a:gd name="T31" fmla="*/ 459 h 546"/>
                <a:gd name="T32" fmla="*/ 129 w 501"/>
                <a:gd name="T33" fmla="*/ 149 h 546"/>
                <a:gd name="T34" fmla="*/ 326 w 501"/>
                <a:gd name="T35" fmla="*/ 188 h 546"/>
                <a:gd name="T36" fmla="*/ 170 w 501"/>
                <a:gd name="T37" fmla="*/ 188 h 546"/>
                <a:gd name="T38" fmla="*/ 170 w 501"/>
                <a:gd name="T39" fmla="*/ 266 h 546"/>
                <a:gd name="T40" fmla="*/ 326 w 501"/>
                <a:gd name="T41" fmla="*/ 266 h 546"/>
                <a:gd name="T42" fmla="*/ 326 w 501"/>
                <a:gd name="T43" fmla="*/ 188 h 546"/>
                <a:gd name="T44" fmla="*/ 170 w 501"/>
                <a:gd name="T45" fmla="*/ 385 h 546"/>
                <a:gd name="T46" fmla="*/ 326 w 501"/>
                <a:gd name="T47" fmla="*/ 385 h 546"/>
                <a:gd name="T48" fmla="*/ 326 w 501"/>
                <a:gd name="T49" fmla="*/ 306 h 546"/>
                <a:gd name="T50" fmla="*/ 170 w 501"/>
                <a:gd name="T51" fmla="*/ 306 h 546"/>
                <a:gd name="T52" fmla="*/ 170 w 501"/>
                <a:gd name="T53" fmla="*/ 385 h 546"/>
                <a:gd name="T54" fmla="*/ 176 w 501"/>
                <a:gd name="T55" fmla="*/ 77 h 546"/>
                <a:gd name="T56" fmla="*/ 176 w 501"/>
                <a:gd name="T57" fmla="*/ 35 h 546"/>
                <a:gd name="T58" fmla="*/ 501 w 501"/>
                <a:gd name="T59" fmla="*/ 35 h 546"/>
                <a:gd name="T60" fmla="*/ 501 w 501"/>
                <a:gd name="T61" fmla="*/ 476 h 546"/>
                <a:gd name="T62" fmla="*/ 421 w 501"/>
                <a:gd name="T63" fmla="*/ 546 h 546"/>
                <a:gd name="T64" fmla="*/ 336 w 501"/>
                <a:gd name="T65" fmla="*/ 545 h 546"/>
                <a:gd name="T66" fmla="*/ 327 w 501"/>
                <a:gd name="T67" fmla="*/ 500 h 546"/>
                <a:gd name="T68" fmla="*/ 415 w 501"/>
                <a:gd name="T69" fmla="*/ 504 h 546"/>
                <a:gd name="T70" fmla="*/ 457 w 501"/>
                <a:gd name="T71" fmla="*/ 463 h 546"/>
                <a:gd name="T72" fmla="*/ 457 w 501"/>
                <a:gd name="T73" fmla="*/ 77 h 546"/>
                <a:gd name="T74" fmla="*/ 176 w 501"/>
                <a:gd name="T75" fmla="*/ 77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1" h="546">
                  <a:moveTo>
                    <a:pt x="0" y="110"/>
                  </a:moveTo>
                  <a:cubicBezTo>
                    <a:pt x="44" y="110"/>
                    <a:pt x="44" y="110"/>
                    <a:pt x="44" y="110"/>
                  </a:cubicBezTo>
                  <a:cubicBezTo>
                    <a:pt x="44" y="546"/>
                    <a:pt x="44" y="546"/>
                    <a:pt x="44" y="546"/>
                  </a:cubicBezTo>
                  <a:cubicBezTo>
                    <a:pt x="0" y="546"/>
                    <a:pt x="0" y="546"/>
                    <a:pt x="0" y="546"/>
                  </a:cubicBezTo>
                  <a:lnTo>
                    <a:pt x="0" y="110"/>
                  </a:lnTo>
                  <a:close/>
                  <a:moveTo>
                    <a:pt x="29" y="2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90" y="26"/>
                    <a:pt x="116" y="52"/>
                    <a:pt x="140" y="7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81" y="83"/>
                    <a:pt x="56" y="55"/>
                    <a:pt x="29" y="28"/>
                  </a:cubicBezTo>
                  <a:close/>
                  <a:moveTo>
                    <a:pt x="129" y="149"/>
                  </a:moveTo>
                  <a:cubicBezTo>
                    <a:pt x="366" y="149"/>
                    <a:pt x="366" y="149"/>
                    <a:pt x="366" y="149"/>
                  </a:cubicBezTo>
                  <a:cubicBezTo>
                    <a:pt x="366" y="424"/>
                    <a:pt x="366" y="424"/>
                    <a:pt x="366" y="424"/>
                  </a:cubicBezTo>
                  <a:cubicBezTo>
                    <a:pt x="170" y="424"/>
                    <a:pt x="170" y="424"/>
                    <a:pt x="170" y="424"/>
                  </a:cubicBezTo>
                  <a:cubicBezTo>
                    <a:pt x="170" y="459"/>
                    <a:pt x="170" y="459"/>
                    <a:pt x="170" y="459"/>
                  </a:cubicBezTo>
                  <a:cubicBezTo>
                    <a:pt x="129" y="459"/>
                    <a:pt x="129" y="459"/>
                    <a:pt x="129" y="459"/>
                  </a:cubicBezTo>
                  <a:lnTo>
                    <a:pt x="129" y="149"/>
                  </a:lnTo>
                  <a:close/>
                  <a:moveTo>
                    <a:pt x="326" y="188"/>
                  </a:moveTo>
                  <a:cubicBezTo>
                    <a:pt x="170" y="188"/>
                    <a:pt x="170" y="188"/>
                    <a:pt x="170" y="188"/>
                  </a:cubicBezTo>
                  <a:cubicBezTo>
                    <a:pt x="170" y="266"/>
                    <a:pt x="170" y="266"/>
                    <a:pt x="170" y="266"/>
                  </a:cubicBezTo>
                  <a:cubicBezTo>
                    <a:pt x="326" y="266"/>
                    <a:pt x="326" y="266"/>
                    <a:pt x="326" y="266"/>
                  </a:cubicBezTo>
                  <a:lnTo>
                    <a:pt x="326" y="188"/>
                  </a:lnTo>
                  <a:close/>
                  <a:moveTo>
                    <a:pt x="170" y="385"/>
                  </a:moveTo>
                  <a:cubicBezTo>
                    <a:pt x="326" y="385"/>
                    <a:pt x="326" y="385"/>
                    <a:pt x="326" y="385"/>
                  </a:cubicBezTo>
                  <a:cubicBezTo>
                    <a:pt x="326" y="306"/>
                    <a:pt x="326" y="306"/>
                    <a:pt x="326" y="306"/>
                  </a:cubicBezTo>
                  <a:cubicBezTo>
                    <a:pt x="170" y="306"/>
                    <a:pt x="170" y="306"/>
                    <a:pt x="170" y="306"/>
                  </a:cubicBezTo>
                  <a:lnTo>
                    <a:pt x="170" y="385"/>
                  </a:lnTo>
                  <a:close/>
                  <a:moveTo>
                    <a:pt x="176" y="77"/>
                  </a:moveTo>
                  <a:cubicBezTo>
                    <a:pt x="176" y="35"/>
                    <a:pt x="176" y="35"/>
                    <a:pt x="176" y="35"/>
                  </a:cubicBezTo>
                  <a:cubicBezTo>
                    <a:pt x="501" y="35"/>
                    <a:pt x="501" y="35"/>
                    <a:pt x="501" y="35"/>
                  </a:cubicBezTo>
                  <a:cubicBezTo>
                    <a:pt x="501" y="476"/>
                    <a:pt x="501" y="476"/>
                    <a:pt x="501" y="476"/>
                  </a:cubicBezTo>
                  <a:cubicBezTo>
                    <a:pt x="501" y="523"/>
                    <a:pt x="474" y="546"/>
                    <a:pt x="421" y="546"/>
                  </a:cubicBezTo>
                  <a:cubicBezTo>
                    <a:pt x="399" y="546"/>
                    <a:pt x="371" y="546"/>
                    <a:pt x="336" y="545"/>
                  </a:cubicBezTo>
                  <a:cubicBezTo>
                    <a:pt x="334" y="534"/>
                    <a:pt x="331" y="519"/>
                    <a:pt x="327" y="500"/>
                  </a:cubicBezTo>
                  <a:cubicBezTo>
                    <a:pt x="358" y="502"/>
                    <a:pt x="387" y="504"/>
                    <a:pt x="415" y="504"/>
                  </a:cubicBezTo>
                  <a:cubicBezTo>
                    <a:pt x="443" y="504"/>
                    <a:pt x="457" y="490"/>
                    <a:pt x="457" y="463"/>
                  </a:cubicBezTo>
                  <a:cubicBezTo>
                    <a:pt x="457" y="77"/>
                    <a:pt x="457" y="77"/>
                    <a:pt x="457" y="77"/>
                  </a:cubicBezTo>
                  <a:lnTo>
                    <a:pt x="176" y="77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6176963" y="3605213"/>
              <a:ext cx="346075" cy="339725"/>
            </a:xfrm>
            <a:custGeom>
              <a:avLst/>
              <a:gdLst>
                <a:gd name="T0" fmla="*/ 189 w 565"/>
                <a:gd name="T1" fmla="*/ 112 h 554"/>
                <a:gd name="T2" fmla="*/ 230 w 565"/>
                <a:gd name="T3" fmla="*/ 130 h 554"/>
                <a:gd name="T4" fmla="*/ 204 w 565"/>
                <a:gd name="T5" fmla="*/ 160 h 554"/>
                <a:gd name="T6" fmla="*/ 462 w 565"/>
                <a:gd name="T7" fmla="*/ 160 h 554"/>
                <a:gd name="T8" fmla="*/ 462 w 565"/>
                <a:gd name="T9" fmla="*/ 195 h 554"/>
                <a:gd name="T10" fmla="*/ 339 w 565"/>
                <a:gd name="T11" fmla="*/ 288 h 554"/>
                <a:gd name="T12" fmla="*/ 565 w 565"/>
                <a:gd name="T13" fmla="*/ 317 h 554"/>
                <a:gd name="T14" fmla="*/ 537 w 565"/>
                <a:gd name="T15" fmla="*/ 362 h 554"/>
                <a:gd name="T16" fmla="*/ 289 w 565"/>
                <a:gd name="T17" fmla="*/ 310 h 554"/>
                <a:gd name="T18" fmla="*/ 23 w 565"/>
                <a:gd name="T19" fmla="*/ 374 h 554"/>
                <a:gd name="T20" fmla="*/ 0 w 565"/>
                <a:gd name="T21" fmla="*/ 333 h 554"/>
                <a:gd name="T22" fmla="*/ 240 w 565"/>
                <a:gd name="T23" fmla="*/ 287 h 554"/>
                <a:gd name="T24" fmla="*/ 153 w 565"/>
                <a:gd name="T25" fmla="*/ 214 h 554"/>
                <a:gd name="T26" fmla="*/ 66 w 565"/>
                <a:gd name="T27" fmla="*/ 286 h 554"/>
                <a:gd name="T28" fmla="*/ 37 w 565"/>
                <a:gd name="T29" fmla="*/ 255 h 554"/>
                <a:gd name="T30" fmla="*/ 189 w 565"/>
                <a:gd name="T31" fmla="*/ 112 h 554"/>
                <a:gd name="T32" fmla="*/ 36 w 565"/>
                <a:gd name="T33" fmla="*/ 73 h 554"/>
                <a:gd name="T34" fmla="*/ 277 w 565"/>
                <a:gd name="T35" fmla="*/ 73 h 554"/>
                <a:gd name="T36" fmla="*/ 240 w 565"/>
                <a:gd name="T37" fmla="*/ 24 h 554"/>
                <a:gd name="T38" fmla="*/ 278 w 565"/>
                <a:gd name="T39" fmla="*/ 0 h 554"/>
                <a:gd name="T40" fmla="*/ 325 w 565"/>
                <a:gd name="T41" fmla="*/ 57 h 554"/>
                <a:gd name="T42" fmla="*/ 299 w 565"/>
                <a:gd name="T43" fmla="*/ 73 h 554"/>
                <a:gd name="T44" fmla="*/ 535 w 565"/>
                <a:gd name="T45" fmla="*/ 73 h 554"/>
                <a:gd name="T46" fmla="*/ 535 w 565"/>
                <a:gd name="T47" fmla="*/ 178 h 554"/>
                <a:gd name="T48" fmla="*/ 494 w 565"/>
                <a:gd name="T49" fmla="*/ 178 h 554"/>
                <a:gd name="T50" fmla="*/ 494 w 565"/>
                <a:gd name="T51" fmla="*/ 110 h 554"/>
                <a:gd name="T52" fmla="*/ 77 w 565"/>
                <a:gd name="T53" fmla="*/ 110 h 554"/>
                <a:gd name="T54" fmla="*/ 77 w 565"/>
                <a:gd name="T55" fmla="*/ 177 h 554"/>
                <a:gd name="T56" fmla="*/ 36 w 565"/>
                <a:gd name="T57" fmla="*/ 177 h 554"/>
                <a:gd name="T58" fmla="*/ 36 w 565"/>
                <a:gd name="T59" fmla="*/ 73 h 554"/>
                <a:gd name="T60" fmla="*/ 103 w 565"/>
                <a:gd name="T61" fmla="*/ 377 h 554"/>
                <a:gd name="T62" fmla="*/ 467 w 565"/>
                <a:gd name="T63" fmla="*/ 377 h 554"/>
                <a:gd name="T64" fmla="*/ 467 w 565"/>
                <a:gd name="T65" fmla="*/ 554 h 554"/>
                <a:gd name="T66" fmla="*/ 426 w 565"/>
                <a:gd name="T67" fmla="*/ 554 h 554"/>
                <a:gd name="T68" fmla="*/ 426 w 565"/>
                <a:gd name="T69" fmla="*/ 531 h 554"/>
                <a:gd name="T70" fmla="*/ 144 w 565"/>
                <a:gd name="T71" fmla="*/ 531 h 554"/>
                <a:gd name="T72" fmla="*/ 144 w 565"/>
                <a:gd name="T73" fmla="*/ 554 h 554"/>
                <a:gd name="T74" fmla="*/ 103 w 565"/>
                <a:gd name="T75" fmla="*/ 554 h 554"/>
                <a:gd name="T76" fmla="*/ 103 w 565"/>
                <a:gd name="T77" fmla="*/ 377 h 554"/>
                <a:gd name="T78" fmla="*/ 426 w 565"/>
                <a:gd name="T79" fmla="*/ 413 h 554"/>
                <a:gd name="T80" fmla="*/ 144 w 565"/>
                <a:gd name="T81" fmla="*/ 413 h 554"/>
                <a:gd name="T82" fmla="*/ 144 w 565"/>
                <a:gd name="T83" fmla="*/ 495 h 554"/>
                <a:gd name="T84" fmla="*/ 426 w 565"/>
                <a:gd name="T85" fmla="*/ 495 h 554"/>
                <a:gd name="T86" fmla="*/ 426 w 565"/>
                <a:gd name="T87" fmla="*/ 413 h 554"/>
                <a:gd name="T88" fmla="*/ 402 w 565"/>
                <a:gd name="T89" fmla="*/ 196 h 554"/>
                <a:gd name="T90" fmla="*/ 189 w 565"/>
                <a:gd name="T91" fmla="*/ 196 h 554"/>
                <a:gd name="T92" fmla="*/ 288 w 565"/>
                <a:gd name="T93" fmla="*/ 269 h 554"/>
                <a:gd name="T94" fmla="*/ 402 w 565"/>
                <a:gd name="T95" fmla="*/ 19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5" h="554">
                  <a:moveTo>
                    <a:pt x="189" y="112"/>
                  </a:moveTo>
                  <a:cubicBezTo>
                    <a:pt x="230" y="130"/>
                    <a:pt x="230" y="130"/>
                    <a:pt x="230" y="130"/>
                  </a:cubicBezTo>
                  <a:cubicBezTo>
                    <a:pt x="221" y="140"/>
                    <a:pt x="213" y="150"/>
                    <a:pt x="204" y="160"/>
                  </a:cubicBezTo>
                  <a:cubicBezTo>
                    <a:pt x="462" y="160"/>
                    <a:pt x="462" y="160"/>
                    <a:pt x="462" y="160"/>
                  </a:cubicBezTo>
                  <a:cubicBezTo>
                    <a:pt x="462" y="195"/>
                    <a:pt x="462" y="195"/>
                    <a:pt x="462" y="195"/>
                  </a:cubicBezTo>
                  <a:cubicBezTo>
                    <a:pt x="431" y="231"/>
                    <a:pt x="390" y="262"/>
                    <a:pt x="339" y="288"/>
                  </a:cubicBezTo>
                  <a:cubicBezTo>
                    <a:pt x="401" y="307"/>
                    <a:pt x="476" y="317"/>
                    <a:pt x="565" y="317"/>
                  </a:cubicBezTo>
                  <a:cubicBezTo>
                    <a:pt x="555" y="332"/>
                    <a:pt x="546" y="347"/>
                    <a:pt x="537" y="362"/>
                  </a:cubicBezTo>
                  <a:cubicBezTo>
                    <a:pt x="437" y="355"/>
                    <a:pt x="355" y="337"/>
                    <a:pt x="289" y="310"/>
                  </a:cubicBezTo>
                  <a:cubicBezTo>
                    <a:pt x="217" y="339"/>
                    <a:pt x="128" y="360"/>
                    <a:pt x="23" y="374"/>
                  </a:cubicBezTo>
                  <a:cubicBezTo>
                    <a:pt x="17" y="360"/>
                    <a:pt x="9" y="346"/>
                    <a:pt x="0" y="333"/>
                  </a:cubicBezTo>
                  <a:cubicBezTo>
                    <a:pt x="94" y="324"/>
                    <a:pt x="174" y="308"/>
                    <a:pt x="240" y="287"/>
                  </a:cubicBezTo>
                  <a:cubicBezTo>
                    <a:pt x="204" y="266"/>
                    <a:pt x="175" y="242"/>
                    <a:pt x="153" y="214"/>
                  </a:cubicBezTo>
                  <a:cubicBezTo>
                    <a:pt x="125" y="240"/>
                    <a:pt x="96" y="264"/>
                    <a:pt x="66" y="286"/>
                  </a:cubicBezTo>
                  <a:cubicBezTo>
                    <a:pt x="58" y="276"/>
                    <a:pt x="48" y="266"/>
                    <a:pt x="37" y="255"/>
                  </a:cubicBezTo>
                  <a:cubicBezTo>
                    <a:pt x="103" y="211"/>
                    <a:pt x="153" y="163"/>
                    <a:pt x="189" y="112"/>
                  </a:cubicBezTo>
                  <a:close/>
                  <a:moveTo>
                    <a:pt x="36" y="73"/>
                  </a:moveTo>
                  <a:cubicBezTo>
                    <a:pt x="277" y="73"/>
                    <a:pt x="277" y="73"/>
                    <a:pt x="277" y="73"/>
                  </a:cubicBezTo>
                  <a:cubicBezTo>
                    <a:pt x="267" y="58"/>
                    <a:pt x="255" y="42"/>
                    <a:pt x="240" y="24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93" y="18"/>
                    <a:pt x="309" y="36"/>
                    <a:pt x="325" y="57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535" y="73"/>
                    <a:pt x="535" y="73"/>
                    <a:pt x="535" y="73"/>
                  </a:cubicBezTo>
                  <a:cubicBezTo>
                    <a:pt x="535" y="178"/>
                    <a:pt x="535" y="178"/>
                    <a:pt x="535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10"/>
                    <a:pt x="494" y="110"/>
                    <a:pt x="494" y="110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36" y="177"/>
                    <a:pt x="36" y="177"/>
                    <a:pt x="36" y="177"/>
                  </a:cubicBezTo>
                  <a:lnTo>
                    <a:pt x="36" y="73"/>
                  </a:lnTo>
                  <a:close/>
                  <a:moveTo>
                    <a:pt x="103" y="377"/>
                  </a:moveTo>
                  <a:cubicBezTo>
                    <a:pt x="467" y="377"/>
                    <a:pt x="467" y="377"/>
                    <a:pt x="467" y="377"/>
                  </a:cubicBezTo>
                  <a:cubicBezTo>
                    <a:pt x="467" y="554"/>
                    <a:pt x="467" y="554"/>
                    <a:pt x="467" y="554"/>
                  </a:cubicBezTo>
                  <a:cubicBezTo>
                    <a:pt x="426" y="554"/>
                    <a:pt x="426" y="554"/>
                    <a:pt x="426" y="554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4" y="554"/>
                    <a:pt x="144" y="554"/>
                    <a:pt x="144" y="554"/>
                  </a:cubicBezTo>
                  <a:cubicBezTo>
                    <a:pt x="103" y="554"/>
                    <a:pt x="103" y="554"/>
                    <a:pt x="103" y="554"/>
                  </a:cubicBezTo>
                  <a:lnTo>
                    <a:pt x="103" y="377"/>
                  </a:lnTo>
                  <a:close/>
                  <a:moveTo>
                    <a:pt x="426" y="413"/>
                  </a:moveTo>
                  <a:cubicBezTo>
                    <a:pt x="144" y="413"/>
                    <a:pt x="144" y="413"/>
                    <a:pt x="144" y="413"/>
                  </a:cubicBezTo>
                  <a:cubicBezTo>
                    <a:pt x="144" y="495"/>
                    <a:pt x="144" y="495"/>
                    <a:pt x="144" y="495"/>
                  </a:cubicBezTo>
                  <a:cubicBezTo>
                    <a:pt x="426" y="495"/>
                    <a:pt x="426" y="495"/>
                    <a:pt x="426" y="495"/>
                  </a:cubicBezTo>
                  <a:lnTo>
                    <a:pt x="426" y="413"/>
                  </a:lnTo>
                  <a:close/>
                  <a:moveTo>
                    <a:pt x="402" y="196"/>
                  </a:moveTo>
                  <a:cubicBezTo>
                    <a:pt x="189" y="196"/>
                    <a:pt x="189" y="196"/>
                    <a:pt x="189" y="196"/>
                  </a:cubicBezTo>
                  <a:cubicBezTo>
                    <a:pt x="214" y="226"/>
                    <a:pt x="247" y="250"/>
                    <a:pt x="288" y="269"/>
                  </a:cubicBezTo>
                  <a:cubicBezTo>
                    <a:pt x="335" y="248"/>
                    <a:pt x="374" y="224"/>
                    <a:pt x="402" y="196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6773863" y="3611563"/>
              <a:ext cx="338138" cy="320675"/>
            </a:xfrm>
            <a:custGeom>
              <a:avLst/>
              <a:gdLst>
                <a:gd name="T0" fmla="*/ 205 w 552"/>
                <a:gd name="T1" fmla="*/ 145 h 523"/>
                <a:gd name="T2" fmla="*/ 238 w 552"/>
                <a:gd name="T3" fmla="*/ 176 h 523"/>
                <a:gd name="T4" fmla="*/ 34 w 552"/>
                <a:gd name="T5" fmla="*/ 314 h 523"/>
                <a:gd name="T6" fmla="*/ 0 w 552"/>
                <a:gd name="T7" fmla="*/ 278 h 523"/>
                <a:gd name="T8" fmla="*/ 205 w 552"/>
                <a:gd name="T9" fmla="*/ 145 h 523"/>
                <a:gd name="T10" fmla="*/ 21 w 552"/>
                <a:gd name="T11" fmla="*/ 481 h 523"/>
                <a:gd name="T12" fmla="*/ 254 w 552"/>
                <a:gd name="T13" fmla="*/ 481 h 523"/>
                <a:gd name="T14" fmla="*/ 254 w 552"/>
                <a:gd name="T15" fmla="*/ 335 h 523"/>
                <a:gd name="T16" fmla="*/ 79 w 552"/>
                <a:gd name="T17" fmla="*/ 335 h 523"/>
                <a:gd name="T18" fmla="*/ 79 w 552"/>
                <a:gd name="T19" fmla="*/ 293 h 523"/>
                <a:gd name="T20" fmla="*/ 477 w 552"/>
                <a:gd name="T21" fmla="*/ 293 h 523"/>
                <a:gd name="T22" fmla="*/ 477 w 552"/>
                <a:gd name="T23" fmla="*/ 335 h 523"/>
                <a:gd name="T24" fmla="*/ 301 w 552"/>
                <a:gd name="T25" fmla="*/ 335 h 523"/>
                <a:gd name="T26" fmla="*/ 301 w 552"/>
                <a:gd name="T27" fmla="*/ 481 h 523"/>
                <a:gd name="T28" fmla="*/ 534 w 552"/>
                <a:gd name="T29" fmla="*/ 481 h 523"/>
                <a:gd name="T30" fmla="*/ 534 w 552"/>
                <a:gd name="T31" fmla="*/ 523 h 523"/>
                <a:gd name="T32" fmla="*/ 21 w 552"/>
                <a:gd name="T33" fmla="*/ 523 h 523"/>
                <a:gd name="T34" fmla="*/ 21 w 552"/>
                <a:gd name="T35" fmla="*/ 481 h 523"/>
                <a:gd name="T36" fmla="*/ 25 w 552"/>
                <a:gd name="T37" fmla="*/ 74 h 523"/>
                <a:gd name="T38" fmla="*/ 268 w 552"/>
                <a:gd name="T39" fmla="*/ 74 h 523"/>
                <a:gd name="T40" fmla="*/ 235 w 552"/>
                <a:gd name="T41" fmla="*/ 20 h 523"/>
                <a:gd name="T42" fmla="*/ 277 w 552"/>
                <a:gd name="T43" fmla="*/ 0 h 523"/>
                <a:gd name="T44" fmla="*/ 316 w 552"/>
                <a:gd name="T45" fmla="*/ 64 h 523"/>
                <a:gd name="T46" fmla="*/ 296 w 552"/>
                <a:gd name="T47" fmla="*/ 74 h 523"/>
                <a:gd name="T48" fmla="*/ 532 w 552"/>
                <a:gd name="T49" fmla="*/ 74 h 523"/>
                <a:gd name="T50" fmla="*/ 532 w 552"/>
                <a:gd name="T51" fmla="*/ 182 h 523"/>
                <a:gd name="T52" fmla="*/ 486 w 552"/>
                <a:gd name="T53" fmla="*/ 182 h 523"/>
                <a:gd name="T54" fmla="*/ 486 w 552"/>
                <a:gd name="T55" fmla="*/ 117 h 523"/>
                <a:gd name="T56" fmla="*/ 71 w 552"/>
                <a:gd name="T57" fmla="*/ 117 h 523"/>
                <a:gd name="T58" fmla="*/ 71 w 552"/>
                <a:gd name="T59" fmla="*/ 182 h 523"/>
                <a:gd name="T60" fmla="*/ 25 w 552"/>
                <a:gd name="T61" fmla="*/ 182 h 523"/>
                <a:gd name="T62" fmla="*/ 25 w 552"/>
                <a:gd name="T63" fmla="*/ 74 h 523"/>
                <a:gd name="T64" fmla="*/ 348 w 552"/>
                <a:gd name="T65" fmla="*/ 145 h 523"/>
                <a:gd name="T66" fmla="*/ 552 w 552"/>
                <a:gd name="T67" fmla="*/ 276 h 523"/>
                <a:gd name="T68" fmla="*/ 520 w 552"/>
                <a:gd name="T69" fmla="*/ 315 h 523"/>
                <a:gd name="T70" fmla="*/ 322 w 552"/>
                <a:gd name="T71" fmla="*/ 177 h 523"/>
                <a:gd name="T72" fmla="*/ 348 w 552"/>
                <a:gd name="T73" fmla="*/ 14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2" h="523">
                  <a:moveTo>
                    <a:pt x="205" y="145"/>
                  </a:moveTo>
                  <a:cubicBezTo>
                    <a:pt x="238" y="176"/>
                    <a:pt x="238" y="176"/>
                    <a:pt x="238" y="176"/>
                  </a:cubicBezTo>
                  <a:cubicBezTo>
                    <a:pt x="165" y="233"/>
                    <a:pt x="97" y="279"/>
                    <a:pt x="34" y="314"/>
                  </a:cubicBezTo>
                  <a:cubicBezTo>
                    <a:pt x="22" y="299"/>
                    <a:pt x="11" y="287"/>
                    <a:pt x="0" y="278"/>
                  </a:cubicBezTo>
                  <a:cubicBezTo>
                    <a:pt x="73" y="241"/>
                    <a:pt x="141" y="196"/>
                    <a:pt x="205" y="145"/>
                  </a:cubicBezTo>
                  <a:close/>
                  <a:moveTo>
                    <a:pt x="21" y="481"/>
                  </a:moveTo>
                  <a:cubicBezTo>
                    <a:pt x="254" y="481"/>
                    <a:pt x="254" y="481"/>
                    <a:pt x="254" y="481"/>
                  </a:cubicBezTo>
                  <a:cubicBezTo>
                    <a:pt x="254" y="335"/>
                    <a:pt x="254" y="335"/>
                    <a:pt x="254" y="335"/>
                  </a:cubicBezTo>
                  <a:cubicBezTo>
                    <a:pt x="79" y="335"/>
                    <a:pt x="79" y="335"/>
                    <a:pt x="79" y="335"/>
                  </a:cubicBezTo>
                  <a:cubicBezTo>
                    <a:pt x="79" y="293"/>
                    <a:pt x="79" y="293"/>
                    <a:pt x="79" y="293"/>
                  </a:cubicBezTo>
                  <a:cubicBezTo>
                    <a:pt x="477" y="293"/>
                    <a:pt x="477" y="293"/>
                    <a:pt x="477" y="293"/>
                  </a:cubicBezTo>
                  <a:cubicBezTo>
                    <a:pt x="477" y="335"/>
                    <a:pt x="477" y="335"/>
                    <a:pt x="477" y="335"/>
                  </a:cubicBezTo>
                  <a:cubicBezTo>
                    <a:pt x="301" y="335"/>
                    <a:pt x="301" y="335"/>
                    <a:pt x="301" y="335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534" y="481"/>
                    <a:pt x="534" y="481"/>
                    <a:pt x="534" y="481"/>
                  </a:cubicBezTo>
                  <a:cubicBezTo>
                    <a:pt x="534" y="523"/>
                    <a:pt x="534" y="523"/>
                    <a:pt x="534" y="523"/>
                  </a:cubicBezTo>
                  <a:cubicBezTo>
                    <a:pt x="21" y="523"/>
                    <a:pt x="21" y="523"/>
                    <a:pt x="21" y="523"/>
                  </a:cubicBezTo>
                  <a:lnTo>
                    <a:pt x="21" y="481"/>
                  </a:lnTo>
                  <a:close/>
                  <a:moveTo>
                    <a:pt x="25" y="74"/>
                  </a:moveTo>
                  <a:cubicBezTo>
                    <a:pt x="268" y="74"/>
                    <a:pt x="268" y="74"/>
                    <a:pt x="268" y="74"/>
                  </a:cubicBezTo>
                  <a:cubicBezTo>
                    <a:pt x="259" y="58"/>
                    <a:pt x="248" y="40"/>
                    <a:pt x="235" y="2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2" y="22"/>
                    <a:pt x="305" y="43"/>
                    <a:pt x="316" y="64"/>
                  </a:cubicBezTo>
                  <a:cubicBezTo>
                    <a:pt x="296" y="74"/>
                    <a:pt x="296" y="74"/>
                    <a:pt x="296" y="74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182"/>
                    <a:pt x="532" y="182"/>
                    <a:pt x="532" y="18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6" y="117"/>
                    <a:pt x="486" y="117"/>
                    <a:pt x="486" y="117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25" y="182"/>
                    <a:pt x="25" y="182"/>
                    <a:pt x="25" y="182"/>
                  </a:cubicBezTo>
                  <a:lnTo>
                    <a:pt x="25" y="74"/>
                  </a:lnTo>
                  <a:close/>
                  <a:moveTo>
                    <a:pt x="348" y="145"/>
                  </a:moveTo>
                  <a:cubicBezTo>
                    <a:pt x="427" y="191"/>
                    <a:pt x="495" y="235"/>
                    <a:pt x="552" y="276"/>
                  </a:cubicBezTo>
                  <a:cubicBezTo>
                    <a:pt x="520" y="315"/>
                    <a:pt x="520" y="315"/>
                    <a:pt x="520" y="315"/>
                  </a:cubicBezTo>
                  <a:cubicBezTo>
                    <a:pt x="464" y="271"/>
                    <a:pt x="398" y="225"/>
                    <a:pt x="322" y="177"/>
                  </a:cubicBezTo>
                  <a:lnTo>
                    <a:pt x="348" y="145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5345113" y="3436938"/>
              <a:ext cx="12700" cy="671513"/>
            </a:xfrm>
            <a:prstGeom prst="rect">
              <a:avLst/>
            </a:pr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1311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976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501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246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05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947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692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381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38C2C-7514-4678-A8EE-B9257D56E3C3}" type="datetimeFigureOut">
              <a:rPr lang="zh-CN" altLang="en-US" smtClean="0"/>
              <a:pPr/>
              <a:t>2016-02-19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9870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pn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10" Type="http://schemas.openxmlformats.org/officeDocument/2006/relationships/image" Target="../media/image107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16.jpeg"/><Relationship Id="rId7" Type="http://schemas.openxmlformats.org/officeDocument/2006/relationships/image" Target="../media/image118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20.jpeg"/><Relationship Id="rId5" Type="http://schemas.openxmlformats.org/officeDocument/2006/relationships/image" Target="../media/image2.jpeg"/><Relationship Id="rId10" Type="http://schemas.openxmlformats.org/officeDocument/2006/relationships/image" Target="../media/image5.jpeg"/><Relationship Id="rId4" Type="http://schemas.openxmlformats.org/officeDocument/2006/relationships/image" Target="../media/image117.jpeg"/><Relationship Id="rId9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874026"/>
            <a:ext cx="12192000" cy="983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716379" y="6101125"/>
            <a:ext cx="373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兑客科技（中国）有限公司</a:t>
            </a:r>
            <a:endParaRPr lang="en-US" altLang="zh-CN" sz="1600" dirty="0" smtClean="0">
              <a:solidFill>
                <a:schemeClr val="accent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00157" y="6336112"/>
            <a:ext cx="380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Dukee</a:t>
            </a:r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 Tech</a:t>
            </a:r>
            <a:r>
              <a:rPr lang="zh-CN" altLang="en-US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（</a:t>
            </a:r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China</a:t>
            </a:r>
            <a:r>
              <a:rPr lang="zh-CN" altLang="en-US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 Company Ltd.</a:t>
            </a:r>
            <a:endParaRPr lang="zh-CN" altLang="en-US" sz="1600" dirty="0" smtClean="0">
              <a:solidFill>
                <a:schemeClr val="accent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0" name="图片 29" descr="LOGO162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2" y="444843"/>
            <a:ext cx="10602098" cy="47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36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64974" y="276356"/>
            <a:ext cx="802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1288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元，出厂价竟然是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4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636860" y="977587"/>
            <a:ext cx="691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Retail Price:1288RMB, actual Cost is……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5" name="图片 12289" descr="欧典铂金炒锅-效果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427" y="3841569"/>
            <a:ext cx="3449803" cy="246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440758" y="4084635"/>
            <a:ext cx="2440092" cy="39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0487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统一零售价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：1288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5421303" y="5160974"/>
            <a:ext cx="23258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供货价：</a:t>
            </a:r>
          </a:p>
        </p:txBody>
      </p:sp>
      <p:grpSp>
        <p:nvGrpSpPr>
          <p:cNvPr id="2" name="组合 27"/>
          <p:cNvGrpSpPr/>
          <p:nvPr/>
        </p:nvGrpSpPr>
        <p:grpSpPr>
          <a:xfrm>
            <a:off x="5496592" y="1912295"/>
            <a:ext cx="4994991" cy="1936863"/>
            <a:chOff x="6114442" y="2122364"/>
            <a:chExt cx="4994991" cy="1936863"/>
          </a:xfrm>
        </p:grpSpPr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6114442" y="2932765"/>
              <a:ext cx="4994991" cy="112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84238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材质 </a:t>
              </a: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三层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钢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      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规格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：</a:t>
              </a: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32cm</a:t>
              </a:r>
            </a:p>
            <a:p>
              <a:pPr defTabSz="884238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工艺：全锅身采用三层钢材料，快速导热、受热均匀，储热效果极高</a:t>
              </a: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,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有效压制油烟的产生；手柄采用精铸手柄，高雅舒适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。电磁炉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、明火两用。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6114444" y="2590664"/>
              <a:ext cx="1098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048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产品说明</a:t>
              </a: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14444" y="2122364"/>
              <a:ext cx="2427288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欧典铂金炒锅</a:t>
              </a:r>
              <a:endPara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图片 12296" descr="IMG_76767-副本"/>
          <p:cNvPicPr>
            <a:picLocks noChangeAspect="1" noChangeArrowheads="1"/>
          </p:cNvPicPr>
          <p:nvPr/>
        </p:nvPicPr>
        <p:blipFill rotWithShape="1">
          <a:blip r:embed="rId3" cstate="print"/>
          <a:srcRect l="12280" t="14754" r="6343" b="10582"/>
          <a:stretch/>
        </p:blipFill>
        <p:spPr bwMode="auto">
          <a:xfrm>
            <a:off x="1025747" y="1764254"/>
            <a:ext cx="3969572" cy="23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8"/>
          <p:cNvGrpSpPr/>
          <p:nvPr/>
        </p:nvGrpSpPr>
        <p:grpSpPr>
          <a:xfrm>
            <a:off x="7426399" y="4198468"/>
            <a:ext cx="4147751" cy="2659532"/>
            <a:chOff x="7690889" y="4392626"/>
            <a:chExt cx="4141695" cy="2378893"/>
          </a:xfrm>
        </p:grpSpPr>
        <p:sp>
          <p:nvSpPr>
            <p:cNvPr id="6" name="爆炸形 2 5"/>
            <p:cNvSpPr/>
            <p:nvPr/>
          </p:nvSpPr>
          <p:spPr>
            <a:xfrm rot="549407">
              <a:off x="7690889" y="4392626"/>
              <a:ext cx="4141695" cy="2378893"/>
            </a:xfrm>
            <a:prstGeom prst="irregularSeal2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Text Box 19"/>
            <p:cNvSpPr txBox="1">
              <a:spLocks noChangeArrowheads="1"/>
            </p:cNvSpPr>
            <p:nvPr/>
          </p:nvSpPr>
          <p:spPr bwMode="auto">
            <a:xfrm>
              <a:off x="8325582" y="5310239"/>
              <a:ext cx="278385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148.00</a:t>
              </a:r>
              <a:r>
                <a:rPr kumimoji="0" lang="zh-CN" altLang="en-US" sz="4000" b="1" i="0" u="none" strike="noStrike" kern="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元</a:t>
              </a:r>
              <a:endPara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1"/>
          <p:cNvSpPr txBox="1"/>
          <p:nvPr/>
        </p:nvSpPr>
        <p:spPr>
          <a:xfrm>
            <a:off x="471782" y="276356"/>
            <a:ext cx="7077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兑客空间商业模式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只送不卖！</a:t>
            </a:r>
          </a:p>
        </p:txBody>
      </p:sp>
      <p:sp>
        <p:nvSpPr>
          <p:cNvPr id="24" name="文本框 2"/>
          <p:cNvSpPr txBox="1"/>
          <p:nvPr/>
        </p:nvSpPr>
        <p:spPr>
          <a:xfrm>
            <a:off x="617810" y="977587"/>
            <a:ext cx="638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-Space Business Model , Free to Customer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425" y="1825538"/>
            <a:ext cx="2384854" cy="2199502"/>
          </a:xfrm>
          <a:prstGeom prst="rect">
            <a:avLst/>
          </a:prstGeom>
          <a:noFill/>
        </p:spPr>
      </p:pic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406428" y="1911689"/>
            <a:ext cx="2843648" cy="2086799"/>
          </a:xfrm>
          <a:prstGeom prst="rect">
            <a:avLst/>
          </a:prstGeom>
          <a:noFill/>
        </p:spPr>
      </p:pic>
      <p:sp>
        <p:nvSpPr>
          <p:cNvPr id="29" name="圆角矩形 28"/>
          <p:cNvSpPr/>
          <p:nvPr/>
        </p:nvSpPr>
        <p:spPr>
          <a:xfrm>
            <a:off x="1120139" y="5038291"/>
            <a:ext cx="1915297" cy="741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很低的出厂价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746453" y="5038291"/>
            <a:ext cx="1915297" cy="741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参考市场价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4406535" y="2010889"/>
            <a:ext cx="3052119" cy="2051221"/>
            <a:chOff x="3141552" y="2634558"/>
            <a:chExt cx="5857593" cy="325924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858" t="47813" r="26982" b="8094"/>
            <a:stretch/>
          </p:blipFill>
          <p:spPr>
            <a:xfrm>
              <a:off x="3277354" y="2752252"/>
              <a:ext cx="5622203" cy="3023859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矩形 32"/>
            <p:cNvSpPr/>
            <p:nvPr/>
          </p:nvSpPr>
          <p:spPr>
            <a:xfrm>
              <a:off x="3141552" y="2634558"/>
              <a:ext cx="5857593" cy="32592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243434" y="4500137"/>
            <a:ext cx="3330646" cy="175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羊毛出在牛身上</a:t>
            </a:r>
            <a:endParaRPr lang="en-US" altLang="zh-CN" sz="3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熊买单</a:t>
            </a:r>
            <a:endParaRPr lang="en-US" altLang="zh-CN" sz="3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熊还很高兴</a:t>
            </a:r>
            <a:endParaRPr lang="zh-CN" altLang="en-US" sz="3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3718805" y="2824459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7659964" y="2810705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36"/>
          <p:cNvGrpSpPr/>
          <p:nvPr/>
        </p:nvGrpSpPr>
        <p:grpSpPr>
          <a:xfrm>
            <a:off x="9671706" y="3442323"/>
            <a:ext cx="1578370" cy="1578370"/>
            <a:chOff x="10075679" y="3130592"/>
            <a:chExt cx="1578370" cy="1578370"/>
          </a:xfrm>
        </p:grpSpPr>
        <p:sp>
          <p:nvSpPr>
            <p:cNvPr id="38" name="爆炸形 1 37"/>
            <p:cNvSpPr/>
            <p:nvPr/>
          </p:nvSpPr>
          <p:spPr>
            <a:xfrm>
              <a:off x="10075679" y="3130592"/>
              <a:ext cx="1578370" cy="1578370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文本框 1"/>
            <p:cNvSpPr txBox="1"/>
            <p:nvPr/>
          </p:nvSpPr>
          <p:spPr>
            <a:xfrm>
              <a:off x="10505232" y="3527504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855786" y="1727794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4345832" y="1727794"/>
            <a:ext cx="3288952" cy="2633191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8258703" y="1727794"/>
            <a:ext cx="3204147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 animBg="1"/>
      <p:bldP spid="30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45922" y="276356"/>
            <a:ext cx="4977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兑客空间提供的价值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617809" y="977587"/>
            <a:ext cx="481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Value of 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Space Business Model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Picture 4" descr="http://www.icosky.com/icon/png/System/Fresh%20Addon/Sho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4706" y="2100639"/>
            <a:ext cx="2105711" cy="1729946"/>
          </a:xfrm>
          <a:prstGeom prst="rect">
            <a:avLst/>
          </a:prstGeom>
          <a:noFill/>
        </p:spPr>
      </p:pic>
      <p:pic>
        <p:nvPicPr>
          <p:cNvPr id="24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4465" y="1878223"/>
            <a:ext cx="2384854" cy="2199502"/>
          </a:xfrm>
          <a:prstGeom prst="rect">
            <a:avLst/>
          </a:prstGeom>
          <a:noFill/>
        </p:spPr>
      </p:pic>
      <p:pic>
        <p:nvPicPr>
          <p:cNvPr id="25" name="Picture 16" descr="http://pic22.nipic.com/20120704/8245325_100257662000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7929" y="1902933"/>
            <a:ext cx="2183027" cy="1828801"/>
          </a:xfrm>
          <a:prstGeom prst="rect">
            <a:avLst/>
          </a:prstGeom>
          <a:noFill/>
        </p:spPr>
      </p:pic>
      <p:sp>
        <p:nvSpPr>
          <p:cNvPr id="14" name="圆角矩形 13"/>
          <p:cNvSpPr/>
          <p:nvPr/>
        </p:nvSpPr>
        <p:spPr>
          <a:xfrm>
            <a:off x="855786" y="1727794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58675" y="4236241"/>
            <a:ext cx="2026509" cy="1953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去库存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体验店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082187" y="4236241"/>
            <a:ext cx="2026509" cy="1953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揽客拓客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低成本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688429" y="4236241"/>
            <a:ext cx="2026509" cy="1953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一钱两用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超值享受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641144" y="1731910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315289" y="1736026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04534" y="2747710"/>
            <a:ext cx="6340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如何实现？如何赚钱？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67685" y="3647545"/>
            <a:ext cx="526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How to Work? How to make money?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08713" y="6033052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/>
          <p:cNvSpPr txBox="1"/>
          <p:nvPr/>
        </p:nvSpPr>
        <p:spPr>
          <a:xfrm>
            <a:off x="410739" y="276325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看不懂，就是最好的盈利模式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494268" y="990805"/>
            <a:ext cx="66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 not understand , is the best profit model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30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01417" y="2430782"/>
            <a:ext cx="3407501" cy="3407501"/>
            <a:chOff x="1401417" y="1775861"/>
            <a:chExt cx="3407501" cy="3407501"/>
          </a:xfrm>
        </p:grpSpPr>
        <p:sp>
          <p:nvSpPr>
            <p:cNvPr id="2" name="文本框 1"/>
            <p:cNvSpPr txBox="1"/>
            <p:nvPr/>
          </p:nvSpPr>
          <p:spPr>
            <a:xfrm>
              <a:off x="1884320" y="271182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百种品</a:t>
              </a:r>
              <a:r>
                <a: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牌</a:t>
              </a:r>
              <a:endPara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54663" y="1929107"/>
              <a:ext cx="3101009" cy="3101009"/>
            </a:xfrm>
            <a:prstGeom prst="ellipse">
              <a:avLst/>
            </a:prstGeom>
            <a:noFill/>
            <a:ln w="1143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  <p:sp>
          <p:nvSpPr>
            <p:cNvPr id="6" name="椭圆 5"/>
            <p:cNvSpPr/>
            <p:nvPr/>
          </p:nvSpPr>
          <p:spPr>
            <a:xfrm>
              <a:off x="1401417" y="1775861"/>
              <a:ext cx="3407501" cy="3407501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</p:grpSp>
      <p:pic>
        <p:nvPicPr>
          <p:cNvPr id="8" name="Picture 3" descr="8-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1702" t="15788"/>
          <a:stretch/>
        </p:blipFill>
        <p:spPr bwMode="auto">
          <a:xfrm>
            <a:off x="5207249" y="0"/>
            <a:ext cx="6988341" cy="685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文本框 1"/>
          <p:cNvSpPr txBox="1"/>
          <p:nvPr/>
        </p:nvSpPr>
        <p:spPr>
          <a:xfrm>
            <a:off x="545922" y="276356"/>
            <a:ext cx="74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全球采购，整合供应商资源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1223303" y="977587"/>
            <a:ext cx="6734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Global Purchase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Integrate Supplier Resources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"/>
          <p:cNvSpPr txBox="1"/>
          <p:nvPr/>
        </p:nvSpPr>
        <p:spPr>
          <a:xfrm>
            <a:off x="1888436" y="411228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千种商品</a:t>
            </a:r>
          </a:p>
        </p:txBody>
      </p:sp>
    </p:spTree>
    <p:extLst>
      <p:ext uri="{BB962C8B-B14F-4D97-AF65-F5344CB8AC3E}">
        <p14:creationId xmlns:p14="http://schemas.microsoft.com/office/powerpoint/2010/main" xmlns="" val="12676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604537" y="276356"/>
            <a:ext cx="781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建立全国连锁的本地兑换中心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1148527" y="977587"/>
            <a:ext cx="705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Build up National Chain Local Exchange Center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554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607" y="3200389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17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139" y="4501967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1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172" y="1927646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0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175" y="2516649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2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8358" y="3805872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3" name="Picture 16" descr="http://pic22.nipic.com/20120704/8245325_100257662000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9269" y="2594903"/>
            <a:ext cx="2183027" cy="1828801"/>
          </a:xfrm>
          <a:prstGeom prst="rect">
            <a:avLst/>
          </a:prstGeom>
          <a:noFill/>
        </p:spPr>
      </p:pic>
      <p:grpSp>
        <p:nvGrpSpPr>
          <p:cNvPr id="25" name="组合 30"/>
          <p:cNvGrpSpPr/>
          <p:nvPr/>
        </p:nvGrpSpPr>
        <p:grpSpPr>
          <a:xfrm>
            <a:off x="5049088" y="2591647"/>
            <a:ext cx="3052119" cy="2051221"/>
            <a:chOff x="3141552" y="2634558"/>
            <a:chExt cx="5857593" cy="325924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858" t="47813" r="26982" b="8094"/>
            <a:stretch/>
          </p:blipFill>
          <p:spPr>
            <a:xfrm>
              <a:off x="3277354" y="2752252"/>
              <a:ext cx="5622203" cy="3023859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矩形 26"/>
            <p:cNvSpPr/>
            <p:nvPr/>
          </p:nvSpPr>
          <p:spPr>
            <a:xfrm>
              <a:off x="3141552" y="2634558"/>
              <a:ext cx="5857593" cy="32592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箭头连接符 28"/>
          <p:cNvCxnSpPr/>
          <p:nvPr/>
        </p:nvCxnSpPr>
        <p:spPr>
          <a:xfrm rot="10800000">
            <a:off x="3978881" y="2471344"/>
            <a:ext cx="815546" cy="469557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 flipV="1">
            <a:off x="3991232" y="3571094"/>
            <a:ext cx="753770" cy="1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0800000" flipV="1">
            <a:off x="4065373" y="4077715"/>
            <a:ext cx="691986" cy="556059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427308" y="3509310"/>
            <a:ext cx="494270" cy="1588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"/>
          <p:cNvSpPr txBox="1"/>
          <p:nvPr/>
        </p:nvSpPr>
        <p:spPr>
          <a:xfrm>
            <a:off x="2105239" y="597945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发展联盟商家</a:t>
            </a:r>
          </a:p>
        </p:txBody>
      </p:sp>
      <p:sp>
        <p:nvSpPr>
          <p:cNvPr id="39" name="文本框 3"/>
          <p:cNvSpPr txBox="1"/>
          <p:nvPr/>
        </p:nvSpPr>
        <p:spPr>
          <a:xfrm>
            <a:off x="7954124" y="595885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提供兑换服务</a:t>
            </a:r>
          </a:p>
        </p:txBody>
      </p:sp>
    </p:spTree>
    <p:extLst>
      <p:ext uri="{BB962C8B-B14F-4D97-AF65-F5344CB8AC3E}">
        <p14:creationId xmlns:p14="http://schemas.microsoft.com/office/powerpoint/2010/main" xmlns="" val="33137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3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63270" y="332274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一网打尽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7148" y="332274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全城消费</a:t>
            </a:r>
          </a:p>
        </p:txBody>
      </p:sp>
      <p:grpSp>
        <p:nvGrpSpPr>
          <p:cNvPr id="170" name="组合 169"/>
          <p:cNvGrpSpPr/>
          <p:nvPr/>
        </p:nvGrpSpPr>
        <p:grpSpPr>
          <a:xfrm>
            <a:off x="2875280" y="1482811"/>
            <a:ext cx="6897047" cy="5375189"/>
            <a:chOff x="2875280" y="803333"/>
            <a:chExt cx="6897047" cy="6054667"/>
          </a:xfrm>
        </p:grpSpPr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91417" y="1572545"/>
              <a:ext cx="4188993" cy="3386846"/>
            </a:xfrm>
            <a:prstGeom prst="rect">
              <a:avLst/>
            </a:prstGeom>
          </p:spPr>
        </p:pic>
        <p:sp>
          <p:nvSpPr>
            <p:cNvPr id="167" name="椭圆 166"/>
            <p:cNvSpPr/>
            <p:nvPr/>
          </p:nvSpPr>
          <p:spPr>
            <a:xfrm>
              <a:off x="4907507" y="2056442"/>
              <a:ext cx="2754164" cy="275416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01143" y="803333"/>
              <a:ext cx="1273916" cy="1072772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13062" y="1822145"/>
              <a:ext cx="833218" cy="69059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31417" y="2740603"/>
              <a:ext cx="1430371" cy="1360786"/>
            </a:xfrm>
            <a:prstGeom prst="rect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14038" y="4290676"/>
              <a:ext cx="1129847" cy="1182572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23945" y="1628040"/>
              <a:ext cx="1397374" cy="838425"/>
            </a:xfrm>
            <a:prstGeom prst="rect">
              <a:avLst/>
            </a:prstGeom>
          </p:spPr>
        </p:pic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614124" y="2765379"/>
              <a:ext cx="1219485" cy="1191450"/>
            </a:xfrm>
            <a:prstGeom prst="rect">
              <a:avLst/>
            </a:prstGeom>
          </p:spPr>
        </p:pic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45891" y="4101389"/>
              <a:ext cx="793279" cy="1048261"/>
            </a:xfrm>
            <a:prstGeom prst="rect">
              <a:avLst/>
            </a:prstGeom>
          </p:spPr>
        </p:pic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32161" y="2819269"/>
              <a:ext cx="919442" cy="4038731"/>
            </a:xfrm>
            <a:prstGeom prst="rect">
              <a:avLst/>
            </a:prstGeom>
          </p:spPr>
        </p:pic>
        <p:sp>
          <p:nvSpPr>
            <p:cNvPr id="153" name="矩形 152"/>
            <p:cNvSpPr/>
            <p:nvPr/>
          </p:nvSpPr>
          <p:spPr>
            <a:xfrm>
              <a:off x="6940464" y="866564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6986183" y="80518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吃</a:t>
              </a:r>
            </a:p>
          </p:txBody>
        </p:sp>
        <p:sp>
          <p:nvSpPr>
            <p:cNvPr id="155" name="矩形 154"/>
            <p:cNvSpPr/>
            <p:nvPr/>
          </p:nvSpPr>
          <p:spPr>
            <a:xfrm>
              <a:off x="8694691" y="1824192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8740410" y="176281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8516020" y="4090441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8561739" y="40701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休闲娱乐</a:t>
              </a: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485748" y="5273013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7531467" y="525273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批发零售</a:t>
              </a:r>
            </a:p>
          </p:txBody>
        </p:sp>
        <p:sp>
          <p:nvSpPr>
            <p:cNvPr id="161" name="矩形 160"/>
            <p:cNvSpPr/>
            <p:nvPr/>
          </p:nvSpPr>
          <p:spPr>
            <a:xfrm>
              <a:off x="3769926" y="5273326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3815645" y="52838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通讯保险</a:t>
              </a:r>
            </a:p>
          </p:txBody>
        </p:sp>
        <p:sp>
          <p:nvSpPr>
            <p:cNvPr id="163" name="矩形 162"/>
            <p:cNvSpPr/>
            <p:nvPr/>
          </p:nvSpPr>
          <p:spPr>
            <a:xfrm>
              <a:off x="3226187" y="1824192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3271906" y="176281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住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2875280" y="4105121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2920999" y="411566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教育培训</a:t>
              </a:r>
            </a:p>
          </p:txBody>
        </p:sp>
      </p:grpSp>
      <p:sp>
        <p:nvSpPr>
          <p:cNvPr id="29" name="文本框 1"/>
          <p:cNvSpPr txBox="1"/>
          <p:nvPr/>
        </p:nvSpPr>
        <p:spPr>
          <a:xfrm>
            <a:off x="545923" y="276356"/>
            <a:ext cx="5657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消费就送，凭券兑换</a:t>
            </a:r>
          </a:p>
        </p:txBody>
      </p:sp>
      <p:sp>
        <p:nvSpPr>
          <p:cNvPr id="30" name="文本框 2"/>
          <p:cNvSpPr txBox="1"/>
          <p:nvPr/>
        </p:nvSpPr>
        <p:spPr>
          <a:xfrm>
            <a:off x="617810" y="977587"/>
            <a:ext cx="5486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Give with consume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Exchange by Voucher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66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2143" y="58541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03780" y="1304851"/>
            <a:ext cx="248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Consumption value added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86211" y="2325858"/>
            <a:ext cx="9235218" cy="3473363"/>
            <a:chOff x="1686211" y="2325858"/>
            <a:chExt cx="9235218" cy="3473363"/>
          </a:xfrm>
        </p:grpSpPr>
        <p:grpSp>
          <p:nvGrpSpPr>
            <p:cNvPr id="4" name="组合 3"/>
            <p:cNvGrpSpPr/>
            <p:nvPr/>
          </p:nvGrpSpPr>
          <p:grpSpPr>
            <a:xfrm>
              <a:off x="1686211" y="2325858"/>
              <a:ext cx="4840713" cy="3473363"/>
              <a:chOff x="1686211" y="2325858"/>
              <a:chExt cx="4840713" cy="34733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2"/>
              <a:srcRect l="21668" t="41730" r="52663" b="21840"/>
              <a:stretch/>
            </p:blipFill>
            <p:spPr>
              <a:xfrm>
                <a:off x="1686211" y="2325858"/>
                <a:ext cx="4351031" cy="3473363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696607" y="2325858"/>
                <a:ext cx="830317" cy="1066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158540" y="2537718"/>
              <a:ext cx="8762889" cy="1658985"/>
              <a:chOff x="1428126" y="2554441"/>
              <a:chExt cx="9454608" cy="178994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/>
              <a:srcRect l="71727" t="43952" r="23848" b="47535"/>
              <a:stretch/>
            </p:blipFill>
            <p:spPr>
              <a:xfrm>
                <a:off x="10073517" y="2554441"/>
                <a:ext cx="809217" cy="875728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428126" y="2677769"/>
                <a:ext cx="2759765" cy="16666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424218" y="3109573"/>
                <a:ext cx="734631" cy="734631"/>
                <a:chOff x="1088791" y="2987481"/>
                <a:chExt cx="1136651" cy="1136651"/>
              </a:xfrm>
              <a:solidFill>
                <a:schemeClr val="accent1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1088791" y="2987481"/>
                  <a:ext cx="1136651" cy="113665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217942" y="3279339"/>
                  <a:ext cx="878348" cy="620802"/>
                  <a:chOff x="2317831" y="3455087"/>
                  <a:chExt cx="878348" cy="620802"/>
                </a:xfrm>
                <a:grpFill/>
              </p:grpSpPr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2334145" y="3455087"/>
                    <a:ext cx="862034" cy="433045"/>
                    <a:chOff x="2334145" y="3440495"/>
                    <a:chExt cx="862034" cy="433045"/>
                  </a:xfrm>
                  <a:grpFill/>
                </p:grpSpPr>
                <p:sp>
                  <p:nvSpPr>
                    <p:cNvPr id="42" name="Freeform 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334145" y="3447416"/>
                      <a:ext cx="417226" cy="425136"/>
                    </a:xfrm>
                    <a:custGeom>
                      <a:avLst/>
                      <a:gdLst>
                        <a:gd name="T0" fmla="*/ 294 w 356"/>
                        <a:gd name="T1" fmla="*/ 9 h 362"/>
                        <a:gd name="T2" fmla="*/ 293 w 356"/>
                        <a:gd name="T3" fmla="*/ 13 h 362"/>
                        <a:gd name="T4" fmla="*/ 284 w 356"/>
                        <a:gd name="T5" fmla="*/ 38 h 362"/>
                        <a:gd name="T6" fmla="*/ 272 w 356"/>
                        <a:gd name="T7" fmla="*/ 66 h 362"/>
                        <a:gd name="T8" fmla="*/ 291 w 356"/>
                        <a:gd name="T9" fmla="*/ 66 h 362"/>
                        <a:gd name="T10" fmla="*/ 321 w 356"/>
                        <a:gd name="T11" fmla="*/ 79 h 362"/>
                        <a:gd name="T12" fmla="*/ 334 w 356"/>
                        <a:gd name="T13" fmla="*/ 109 h 362"/>
                        <a:gd name="T14" fmla="*/ 334 w 356"/>
                        <a:gd name="T15" fmla="*/ 179 h 362"/>
                        <a:gd name="T16" fmla="*/ 321 w 356"/>
                        <a:gd name="T17" fmla="*/ 209 h 362"/>
                        <a:gd name="T18" fmla="*/ 291 w 356"/>
                        <a:gd name="T19" fmla="*/ 222 h 362"/>
                        <a:gd name="T20" fmla="*/ 260 w 356"/>
                        <a:gd name="T21" fmla="*/ 222 h 362"/>
                        <a:gd name="T22" fmla="*/ 260 w 356"/>
                        <a:gd name="T23" fmla="*/ 308 h 362"/>
                        <a:gd name="T24" fmla="*/ 283 w 356"/>
                        <a:gd name="T25" fmla="*/ 331 h 362"/>
                        <a:gd name="T26" fmla="*/ 356 w 356"/>
                        <a:gd name="T27" fmla="*/ 331 h 362"/>
                        <a:gd name="T28" fmla="*/ 356 w 356"/>
                        <a:gd name="T29" fmla="*/ 359 h 362"/>
                        <a:gd name="T30" fmla="*/ 283 w 356"/>
                        <a:gd name="T31" fmla="*/ 359 h 362"/>
                        <a:gd name="T32" fmla="*/ 247 w 356"/>
                        <a:gd name="T33" fmla="*/ 344 h 362"/>
                        <a:gd name="T34" fmla="*/ 233 w 356"/>
                        <a:gd name="T35" fmla="*/ 308 h 362"/>
                        <a:gd name="T36" fmla="*/ 233 w 356"/>
                        <a:gd name="T37" fmla="*/ 222 h 362"/>
                        <a:gd name="T38" fmla="*/ 118 w 356"/>
                        <a:gd name="T39" fmla="*/ 222 h 362"/>
                        <a:gd name="T40" fmla="*/ 82 w 356"/>
                        <a:gd name="T41" fmla="*/ 297 h 362"/>
                        <a:gd name="T42" fmla="*/ 16 w 356"/>
                        <a:gd name="T43" fmla="*/ 362 h 362"/>
                        <a:gd name="T44" fmla="*/ 0 w 356"/>
                        <a:gd name="T45" fmla="*/ 340 h 362"/>
                        <a:gd name="T46" fmla="*/ 58 w 356"/>
                        <a:gd name="T47" fmla="*/ 285 h 362"/>
                        <a:gd name="T48" fmla="*/ 89 w 356"/>
                        <a:gd name="T49" fmla="*/ 222 h 362"/>
                        <a:gd name="T50" fmla="*/ 63 w 356"/>
                        <a:gd name="T51" fmla="*/ 222 h 362"/>
                        <a:gd name="T52" fmla="*/ 32 w 356"/>
                        <a:gd name="T53" fmla="*/ 209 h 362"/>
                        <a:gd name="T54" fmla="*/ 20 w 356"/>
                        <a:gd name="T55" fmla="*/ 179 h 362"/>
                        <a:gd name="T56" fmla="*/ 20 w 356"/>
                        <a:gd name="T57" fmla="*/ 109 h 362"/>
                        <a:gd name="T58" fmla="*/ 32 w 356"/>
                        <a:gd name="T59" fmla="*/ 79 h 362"/>
                        <a:gd name="T60" fmla="*/ 63 w 356"/>
                        <a:gd name="T61" fmla="*/ 66 h 362"/>
                        <a:gd name="T62" fmla="*/ 70 w 356"/>
                        <a:gd name="T63" fmla="*/ 66 h 362"/>
                        <a:gd name="T64" fmla="*/ 55 w 356"/>
                        <a:gd name="T65" fmla="*/ 7 h 362"/>
                        <a:gd name="T66" fmla="*/ 81 w 356"/>
                        <a:gd name="T67" fmla="*/ 0 h 362"/>
                        <a:gd name="T68" fmla="*/ 99 w 356"/>
                        <a:gd name="T69" fmla="*/ 66 h 362"/>
                        <a:gd name="T70" fmla="*/ 242 w 356"/>
                        <a:gd name="T71" fmla="*/ 66 h 362"/>
                        <a:gd name="T72" fmla="*/ 256 w 356"/>
                        <a:gd name="T73" fmla="*/ 35 h 362"/>
                        <a:gd name="T74" fmla="*/ 262 w 356"/>
                        <a:gd name="T75" fmla="*/ 18 h 362"/>
                        <a:gd name="T76" fmla="*/ 268 w 356"/>
                        <a:gd name="T77" fmla="*/ 0 h 362"/>
                        <a:gd name="T78" fmla="*/ 294 w 356"/>
                        <a:gd name="T79" fmla="*/ 9 h 362"/>
                        <a:gd name="T80" fmla="*/ 291 w 356"/>
                        <a:gd name="T81" fmla="*/ 195 h 362"/>
                        <a:gd name="T82" fmla="*/ 307 w 356"/>
                        <a:gd name="T83" fmla="*/ 179 h 362"/>
                        <a:gd name="T84" fmla="*/ 307 w 356"/>
                        <a:gd name="T85" fmla="*/ 109 h 362"/>
                        <a:gd name="T86" fmla="*/ 291 w 356"/>
                        <a:gd name="T87" fmla="*/ 94 h 362"/>
                        <a:gd name="T88" fmla="*/ 63 w 356"/>
                        <a:gd name="T89" fmla="*/ 94 h 362"/>
                        <a:gd name="T90" fmla="*/ 47 w 356"/>
                        <a:gd name="T91" fmla="*/ 109 h 362"/>
                        <a:gd name="T92" fmla="*/ 47 w 356"/>
                        <a:gd name="T93" fmla="*/ 179 h 362"/>
                        <a:gd name="T94" fmla="*/ 63 w 356"/>
                        <a:gd name="T95" fmla="*/ 195 h 362"/>
                        <a:gd name="T96" fmla="*/ 291 w 356"/>
                        <a:gd name="T97" fmla="*/ 195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356" h="362">
                          <a:moveTo>
                            <a:pt x="294" y="9"/>
                          </a:moveTo>
                          <a:cubicBezTo>
                            <a:pt x="294" y="11"/>
                            <a:pt x="293" y="12"/>
                            <a:pt x="293" y="13"/>
                          </a:cubicBezTo>
                          <a:cubicBezTo>
                            <a:pt x="284" y="38"/>
                            <a:pt x="284" y="38"/>
                            <a:pt x="284" y="38"/>
                          </a:cubicBezTo>
                          <a:cubicBezTo>
                            <a:pt x="280" y="49"/>
                            <a:pt x="276" y="58"/>
                            <a:pt x="272" y="66"/>
                          </a:cubicBezTo>
                          <a:cubicBezTo>
                            <a:pt x="291" y="66"/>
                            <a:pt x="291" y="66"/>
                            <a:pt x="291" y="66"/>
                          </a:cubicBezTo>
                          <a:cubicBezTo>
                            <a:pt x="303" y="66"/>
                            <a:pt x="313" y="71"/>
                            <a:pt x="321" y="79"/>
                          </a:cubicBezTo>
                          <a:cubicBezTo>
                            <a:pt x="330" y="87"/>
                            <a:pt x="334" y="98"/>
                            <a:pt x="334" y="109"/>
                          </a:cubicBezTo>
                          <a:cubicBezTo>
                            <a:pt x="334" y="179"/>
                            <a:pt x="334" y="179"/>
                            <a:pt x="334" y="179"/>
                          </a:cubicBezTo>
                          <a:cubicBezTo>
                            <a:pt x="334" y="191"/>
                            <a:pt x="330" y="201"/>
                            <a:pt x="321" y="209"/>
                          </a:cubicBezTo>
                          <a:cubicBezTo>
                            <a:pt x="313" y="218"/>
                            <a:pt x="303" y="222"/>
                            <a:pt x="291" y="222"/>
                          </a:cubicBezTo>
                          <a:cubicBezTo>
                            <a:pt x="260" y="222"/>
                            <a:pt x="260" y="222"/>
                            <a:pt x="260" y="222"/>
                          </a:cubicBezTo>
                          <a:cubicBezTo>
                            <a:pt x="260" y="308"/>
                            <a:pt x="260" y="308"/>
                            <a:pt x="260" y="308"/>
                          </a:cubicBezTo>
                          <a:cubicBezTo>
                            <a:pt x="260" y="323"/>
                            <a:pt x="268" y="331"/>
                            <a:pt x="283" y="331"/>
                          </a:cubicBezTo>
                          <a:cubicBezTo>
                            <a:pt x="356" y="331"/>
                            <a:pt x="356" y="331"/>
                            <a:pt x="356" y="331"/>
                          </a:cubicBezTo>
                          <a:cubicBezTo>
                            <a:pt x="356" y="359"/>
                            <a:pt x="356" y="359"/>
                            <a:pt x="356" y="359"/>
                          </a:cubicBezTo>
                          <a:cubicBezTo>
                            <a:pt x="283" y="359"/>
                            <a:pt x="283" y="359"/>
                            <a:pt x="283" y="359"/>
                          </a:cubicBezTo>
                          <a:cubicBezTo>
                            <a:pt x="269" y="359"/>
                            <a:pt x="257" y="354"/>
                            <a:pt x="247" y="344"/>
                          </a:cubicBezTo>
                          <a:cubicBezTo>
                            <a:pt x="238" y="334"/>
                            <a:pt x="233" y="322"/>
                            <a:pt x="233" y="308"/>
                          </a:cubicBezTo>
                          <a:cubicBezTo>
                            <a:pt x="233" y="222"/>
                            <a:pt x="233" y="222"/>
                            <a:pt x="233" y="222"/>
                          </a:cubicBezTo>
                          <a:cubicBezTo>
                            <a:pt x="118" y="222"/>
                            <a:pt x="118" y="222"/>
                            <a:pt x="118" y="222"/>
                          </a:cubicBezTo>
                          <a:cubicBezTo>
                            <a:pt x="110" y="251"/>
                            <a:pt x="98" y="276"/>
                            <a:pt x="82" y="297"/>
                          </a:cubicBezTo>
                          <a:cubicBezTo>
                            <a:pt x="66" y="320"/>
                            <a:pt x="44" y="341"/>
                            <a:pt x="16" y="362"/>
                          </a:cubicBezTo>
                          <a:cubicBezTo>
                            <a:pt x="0" y="340"/>
                            <a:pt x="0" y="340"/>
                            <a:pt x="0" y="340"/>
                          </a:cubicBezTo>
                          <a:cubicBezTo>
                            <a:pt x="24" y="323"/>
                            <a:pt x="44" y="304"/>
                            <a:pt x="58" y="285"/>
                          </a:cubicBezTo>
                          <a:cubicBezTo>
                            <a:pt x="71" y="267"/>
                            <a:pt x="81" y="246"/>
                            <a:pt x="89" y="222"/>
                          </a:cubicBezTo>
                          <a:cubicBezTo>
                            <a:pt x="63" y="222"/>
                            <a:pt x="63" y="222"/>
                            <a:pt x="63" y="222"/>
                          </a:cubicBezTo>
                          <a:cubicBezTo>
                            <a:pt x="51" y="222"/>
                            <a:pt x="41" y="218"/>
                            <a:pt x="32" y="209"/>
                          </a:cubicBezTo>
                          <a:cubicBezTo>
                            <a:pt x="24" y="201"/>
                            <a:pt x="20" y="191"/>
                            <a:pt x="20" y="179"/>
                          </a:cubicBezTo>
                          <a:cubicBezTo>
                            <a:pt x="20" y="109"/>
                            <a:pt x="20" y="109"/>
                            <a:pt x="20" y="109"/>
                          </a:cubicBezTo>
                          <a:cubicBezTo>
                            <a:pt x="20" y="98"/>
                            <a:pt x="24" y="87"/>
                            <a:pt x="32" y="79"/>
                          </a:cubicBezTo>
                          <a:cubicBezTo>
                            <a:pt x="41" y="71"/>
                            <a:pt x="51" y="66"/>
                            <a:pt x="63" y="66"/>
                          </a:cubicBezTo>
                          <a:cubicBezTo>
                            <a:pt x="70" y="66"/>
                            <a:pt x="70" y="66"/>
                            <a:pt x="70" y="66"/>
                          </a:cubicBezTo>
                          <a:cubicBezTo>
                            <a:pt x="55" y="7"/>
                            <a:pt x="55" y="7"/>
                            <a:pt x="55" y="7"/>
                          </a:cubicBezTo>
                          <a:cubicBezTo>
                            <a:pt x="81" y="0"/>
                            <a:pt x="81" y="0"/>
                            <a:pt x="81" y="0"/>
                          </a:cubicBezTo>
                          <a:cubicBezTo>
                            <a:pt x="99" y="66"/>
                            <a:pt x="99" y="66"/>
                            <a:pt x="99" y="66"/>
                          </a:cubicBezTo>
                          <a:cubicBezTo>
                            <a:pt x="242" y="66"/>
                            <a:pt x="242" y="66"/>
                            <a:pt x="242" y="66"/>
                          </a:cubicBezTo>
                          <a:cubicBezTo>
                            <a:pt x="247" y="57"/>
                            <a:pt x="252" y="47"/>
                            <a:pt x="256" y="35"/>
                          </a:cubicBezTo>
                          <a:cubicBezTo>
                            <a:pt x="258" y="30"/>
                            <a:pt x="260" y="24"/>
                            <a:pt x="262" y="18"/>
                          </a:cubicBezTo>
                          <a:cubicBezTo>
                            <a:pt x="268" y="0"/>
                            <a:pt x="268" y="0"/>
                            <a:pt x="268" y="0"/>
                          </a:cubicBezTo>
                          <a:lnTo>
                            <a:pt x="294" y="9"/>
                          </a:lnTo>
                          <a:close/>
                          <a:moveTo>
                            <a:pt x="291" y="195"/>
                          </a:moveTo>
                          <a:cubicBezTo>
                            <a:pt x="302" y="195"/>
                            <a:pt x="307" y="190"/>
                            <a:pt x="307" y="179"/>
                          </a:cubicBezTo>
                          <a:cubicBezTo>
                            <a:pt x="307" y="109"/>
                            <a:pt x="307" y="109"/>
                            <a:pt x="307" y="109"/>
                          </a:cubicBezTo>
                          <a:cubicBezTo>
                            <a:pt x="307" y="99"/>
                            <a:pt x="302" y="94"/>
                            <a:pt x="291" y="94"/>
                          </a:cubicBezTo>
                          <a:cubicBezTo>
                            <a:pt x="63" y="94"/>
                            <a:pt x="63" y="94"/>
                            <a:pt x="63" y="94"/>
                          </a:cubicBezTo>
                          <a:cubicBezTo>
                            <a:pt x="52" y="94"/>
                            <a:pt x="47" y="99"/>
                            <a:pt x="47" y="109"/>
                          </a:cubicBezTo>
                          <a:cubicBezTo>
                            <a:pt x="47" y="179"/>
                            <a:pt x="47" y="179"/>
                            <a:pt x="47" y="179"/>
                          </a:cubicBezTo>
                          <a:cubicBezTo>
                            <a:pt x="47" y="190"/>
                            <a:pt x="52" y="195"/>
                            <a:pt x="63" y="195"/>
                          </a:cubicBezTo>
                          <a:lnTo>
                            <a:pt x="291" y="19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Freeform 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774504" y="3440495"/>
                      <a:ext cx="421675" cy="433045"/>
                    </a:xfrm>
                    <a:custGeom>
                      <a:avLst/>
                      <a:gdLst>
                        <a:gd name="T0" fmla="*/ 92 w 360"/>
                        <a:gd name="T1" fmla="*/ 76 h 369"/>
                        <a:gd name="T2" fmla="*/ 82 w 360"/>
                        <a:gd name="T3" fmla="*/ 93 h 369"/>
                        <a:gd name="T4" fmla="*/ 329 w 360"/>
                        <a:gd name="T5" fmla="*/ 93 h 369"/>
                        <a:gd name="T6" fmla="*/ 329 w 360"/>
                        <a:gd name="T7" fmla="*/ 70 h 369"/>
                        <a:gd name="T8" fmla="*/ 313 w 360"/>
                        <a:gd name="T9" fmla="*/ 54 h 369"/>
                        <a:gd name="T10" fmla="*/ 48 w 360"/>
                        <a:gd name="T11" fmla="*/ 54 h 369"/>
                        <a:gd name="T12" fmla="*/ 32 w 360"/>
                        <a:gd name="T13" fmla="*/ 70 h 369"/>
                        <a:gd name="T14" fmla="*/ 32 w 360"/>
                        <a:gd name="T15" fmla="*/ 93 h 369"/>
                        <a:gd name="T16" fmla="*/ 4 w 360"/>
                        <a:gd name="T17" fmla="*/ 93 h 369"/>
                        <a:gd name="T18" fmla="*/ 4 w 360"/>
                        <a:gd name="T19" fmla="*/ 70 h 369"/>
                        <a:gd name="T20" fmla="*/ 17 w 360"/>
                        <a:gd name="T21" fmla="*/ 40 h 369"/>
                        <a:gd name="T22" fmla="*/ 48 w 360"/>
                        <a:gd name="T23" fmla="*/ 27 h 369"/>
                        <a:gd name="T24" fmla="*/ 167 w 360"/>
                        <a:gd name="T25" fmla="*/ 27 h 369"/>
                        <a:gd name="T26" fmla="*/ 167 w 360"/>
                        <a:gd name="T27" fmla="*/ 0 h 369"/>
                        <a:gd name="T28" fmla="*/ 194 w 360"/>
                        <a:gd name="T29" fmla="*/ 0 h 369"/>
                        <a:gd name="T30" fmla="*/ 194 w 360"/>
                        <a:gd name="T31" fmla="*/ 27 h 369"/>
                        <a:gd name="T32" fmla="*/ 313 w 360"/>
                        <a:gd name="T33" fmla="*/ 27 h 369"/>
                        <a:gd name="T34" fmla="*/ 344 w 360"/>
                        <a:gd name="T35" fmla="*/ 40 h 369"/>
                        <a:gd name="T36" fmla="*/ 356 w 360"/>
                        <a:gd name="T37" fmla="*/ 70 h 369"/>
                        <a:gd name="T38" fmla="*/ 356 w 360"/>
                        <a:gd name="T39" fmla="*/ 93 h 369"/>
                        <a:gd name="T40" fmla="*/ 337 w 360"/>
                        <a:gd name="T41" fmla="*/ 93 h 369"/>
                        <a:gd name="T42" fmla="*/ 230 w 360"/>
                        <a:gd name="T43" fmla="*/ 181 h 369"/>
                        <a:gd name="T44" fmla="*/ 360 w 360"/>
                        <a:gd name="T45" fmla="*/ 218 h 369"/>
                        <a:gd name="T46" fmla="*/ 353 w 360"/>
                        <a:gd name="T47" fmla="*/ 244 h 369"/>
                        <a:gd name="T48" fmla="*/ 190 w 360"/>
                        <a:gd name="T49" fmla="*/ 198 h 369"/>
                        <a:gd name="T50" fmla="*/ 2 w 360"/>
                        <a:gd name="T51" fmla="*/ 240 h 369"/>
                        <a:gd name="T52" fmla="*/ 0 w 360"/>
                        <a:gd name="T53" fmla="*/ 213 h 369"/>
                        <a:gd name="T54" fmla="*/ 150 w 360"/>
                        <a:gd name="T55" fmla="*/ 187 h 369"/>
                        <a:gd name="T56" fmla="*/ 38 w 360"/>
                        <a:gd name="T57" fmla="*/ 155 h 369"/>
                        <a:gd name="T58" fmla="*/ 45 w 360"/>
                        <a:gd name="T59" fmla="*/ 128 h 369"/>
                        <a:gd name="T60" fmla="*/ 196 w 360"/>
                        <a:gd name="T61" fmla="*/ 171 h 369"/>
                        <a:gd name="T62" fmla="*/ 281 w 360"/>
                        <a:gd name="T63" fmla="*/ 121 h 369"/>
                        <a:gd name="T64" fmla="*/ 34 w 360"/>
                        <a:gd name="T65" fmla="*/ 121 h 369"/>
                        <a:gd name="T66" fmla="*/ 69 w 360"/>
                        <a:gd name="T67" fmla="*/ 61 h 369"/>
                        <a:gd name="T68" fmla="*/ 92 w 360"/>
                        <a:gd name="T69" fmla="*/ 76 h 369"/>
                        <a:gd name="T70" fmla="*/ 73 w 360"/>
                        <a:gd name="T71" fmla="*/ 369 h 369"/>
                        <a:gd name="T72" fmla="*/ 42 w 360"/>
                        <a:gd name="T73" fmla="*/ 356 h 369"/>
                        <a:gd name="T74" fmla="*/ 30 w 360"/>
                        <a:gd name="T75" fmla="*/ 325 h 369"/>
                        <a:gd name="T76" fmla="*/ 30 w 360"/>
                        <a:gd name="T77" fmla="*/ 290 h 369"/>
                        <a:gd name="T78" fmla="*/ 42 w 360"/>
                        <a:gd name="T79" fmla="*/ 260 h 369"/>
                        <a:gd name="T80" fmla="*/ 73 w 360"/>
                        <a:gd name="T81" fmla="*/ 247 h 369"/>
                        <a:gd name="T82" fmla="*/ 288 w 360"/>
                        <a:gd name="T83" fmla="*/ 247 h 369"/>
                        <a:gd name="T84" fmla="*/ 319 w 360"/>
                        <a:gd name="T85" fmla="*/ 260 h 369"/>
                        <a:gd name="T86" fmla="*/ 331 w 360"/>
                        <a:gd name="T87" fmla="*/ 290 h 369"/>
                        <a:gd name="T88" fmla="*/ 331 w 360"/>
                        <a:gd name="T89" fmla="*/ 325 h 369"/>
                        <a:gd name="T90" fmla="*/ 319 w 360"/>
                        <a:gd name="T91" fmla="*/ 356 h 369"/>
                        <a:gd name="T92" fmla="*/ 288 w 360"/>
                        <a:gd name="T93" fmla="*/ 369 h 369"/>
                        <a:gd name="T94" fmla="*/ 73 w 360"/>
                        <a:gd name="T95" fmla="*/ 369 h 369"/>
                        <a:gd name="T96" fmla="*/ 288 w 360"/>
                        <a:gd name="T97" fmla="*/ 341 h 369"/>
                        <a:gd name="T98" fmla="*/ 304 w 360"/>
                        <a:gd name="T99" fmla="*/ 325 h 369"/>
                        <a:gd name="T100" fmla="*/ 304 w 360"/>
                        <a:gd name="T101" fmla="*/ 290 h 369"/>
                        <a:gd name="T102" fmla="*/ 288 w 360"/>
                        <a:gd name="T103" fmla="*/ 274 h 369"/>
                        <a:gd name="T104" fmla="*/ 73 w 360"/>
                        <a:gd name="T105" fmla="*/ 274 h 369"/>
                        <a:gd name="T106" fmla="*/ 57 w 360"/>
                        <a:gd name="T107" fmla="*/ 290 h 369"/>
                        <a:gd name="T108" fmla="*/ 57 w 360"/>
                        <a:gd name="T109" fmla="*/ 325 h 369"/>
                        <a:gd name="T110" fmla="*/ 73 w 360"/>
                        <a:gd name="T111" fmla="*/ 341 h 369"/>
                        <a:gd name="T112" fmla="*/ 288 w 360"/>
                        <a:gd name="T113" fmla="*/ 341 h 3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360" h="369">
                          <a:moveTo>
                            <a:pt x="92" y="76"/>
                          </a:moveTo>
                          <a:cubicBezTo>
                            <a:pt x="82" y="93"/>
                            <a:pt x="82" y="93"/>
                            <a:pt x="82" y="93"/>
                          </a:cubicBezTo>
                          <a:cubicBezTo>
                            <a:pt x="329" y="93"/>
                            <a:pt x="329" y="93"/>
                            <a:pt x="329" y="93"/>
                          </a:cubicBezTo>
                          <a:cubicBezTo>
                            <a:pt x="329" y="70"/>
                            <a:pt x="329" y="70"/>
                            <a:pt x="329" y="70"/>
                          </a:cubicBezTo>
                          <a:cubicBezTo>
                            <a:pt x="329" y="60"/>
                            <a:pt x="324" y="54"/>
                            <a:pt x="313" y="54"/>
                          </a:cubicBezTo>
                          <a:cubicBezTo>
                            <a:pt x="48" y="54"/>
                            <a:pt x="48" y="54"/>
                            <a:pt x="48" y="54"/>
                          </a:cubicBezTo>
                          <a:cubicBezTo>
                            <a:pt x="37" y="54"/>
                            <a:pt x="32" y="60"/>
                            <a:pt x="32" y="70"/>
                          </a:cubicBezTo>
                          <a:cubicBezTo>
                            <a:pt x="32" y="93"/>
                            <a:pt x="32" y="93"/>
                            <a:pt x="32" y="93"/>
                          </a:cubicBezTo>
                          <a:cubicBezTo>
                            <a:pt x="4" y="93"/>
                            <a:pt x="4" y="93"/>
                            <a:pt x="4" y="93"/>
                          </a:cubicBezTo>
                          <a:cubicBezTo>
                            <a:pt x="4" y="70"/>
                            <a:pt x="4" y="70"/>
                            <a:pt x="4" y="70"/>
                          </a:cubicBezTo>
                          <a:cubicBezTo>
                            <a:pt x="4" y="59"/>
                            <a:pt x="9" y="48"/>
                            <a:pt x="17" y="40"/>
                          </a:cubicBezTo>
                          <a:cubicBezTo>
                            <a:pt x="26" y="31"/>
                            <a:pt x="36" y="27"/>
                            <a:pt x="48" y="27"/>
                          </a:cubicBezTo>
                          <a:cubicBezTo>
                            <a:pt x="167" y="27"/>
                            <a:pt x="167" y="27"/>
                            <a:pt x="167" y="27"/>
                          </a:cubicBezTo>
                          <a:cubicBezTo>
                            <a:pt x="167" y="0"/>
                            <a:pt x="167" y="0"/>
                            <a:pt x="167" y="0"/>
                          </a:cubicBezTo>
                          <a:cubicBezTo>
                            <a:pt x="194" y="0"/>
                            <a:pt x="194" y="0"/>
                            <a:pt x="194" y="0"/>
                          </a:cubicBezTo>
                          <a:cubicBezTo>
                            <a:pt x="194" y="27"/>
                            <a:pt x="194" y="27"/>
                            <a:pt x="194" y="27"/>
                          </a:cubicBezTo>
                          <a:cubicBezTo>
                            <a:pt x="313" y="27"/>
                            <a:pt x="313" y="27"/>
                            <a:pt x="313" y="27"/>
                          </a:cubicBezTo>
                          <a:cubicBezTo>
                            <a:pt x="325" y="27"/>
                            <a:pt x="335" y="31"/>
                            <a:pt x="344" y="40"/>
                          </a:cubicBezTo>
                          <a:cubicBezTo>
                            <a:pt x="352" y="48"/>
                            <a:pt x="356" y="59"/>
                            <a:pt x="356" y="70"/>
                          </a:cubicBezTo>
                          <a:cubicBezTo>
                            <a:pt x="356" y="93"/>
                            <a:pt x="356" y="93"/>
                            <a:pt x="356" y="93"/>
                          </a:cubicBezTo>
                          <a:cubicBezTo>
                            <a:pt x="337" y="93"/>
                            <a:pt x="337" y="93"/>
                            <a:pt x="337" y="93"/>
                          </a:cubicBezTo>
                          <a:cubicBezTo>
                            <a:pt x="314" y="127"/>
                            <a:pt x="279" y="156"/>
                            <a:pt x="230" y="181"/>
                          </a:cubicBezTo>
                          <a:cubicBezTo>
                            <a:pt x="360" y="218"/>
                            <a:pt x="360" y="218"/>
                            <a:pt x="360" y="218"/>
                          </a:cubicBezTo>
                          <a:cubicBezTo>
                            <a:pt x="353" y="244"/>
                            <a:pt x="353" y="244"/>
                            <a:pt x="353" y="244"/>
                          </a:cubicBezTo>
                          <a:cubicBezTo>
                            <a:pt x="190" y="198"/>
                            <a:pt x="190" y="198"/>
                            <a:pt x="190" y="198"/>
                          </a:cubicBezTo>
                          <a:cubicBezTo>
                            <a:pt x="134" y="221"/>
                            <a:pt x="71" y="235"/>
                            <a:pt x="2" y="240"/>
                          </a:cubicBezTo>
                          <a:cubicBezTo>
                            <a:pt x="0" y="213"/>
                            <a:pt x="0" y="213"/>
                            <a:pt x="0" y="213"/>
                          </a:cubicBezTo>
                          <a:cubicBezTo>
                            <a:pt x="53" y="209"/>
                            <a:pt x="103" y="200"/>
                            <a:pt x="150" y="187"/>
                          </a:cubicBezTo>
                          <a:cubicBezTo>
                            <a:pt x="38" y="155"/>
                            <a:pt x="38" y="155"/>
                            <a:pt x="38" y="155"/>
                          </a:cubicBezTo>
                          <a:cubicBezTo>
                            <a:pt x="45" y="128"/>
                            <a:pt x="45" y="128"/>
                            <a:pt x="45" y="128"/>
                          </a:cubicBezTo>
                          <a:cubicBezTo>
                            <a:pt x="196" y="171"/>
                            <a:pt x="196" y="171"/>
                            <a:pt x="196" y="171"/>
                          </a:cubicBezTo>
                          <a:cubicBezTo>
                            <a:pt x="232" y="156"/>
                            <a:pt x="261" y="140"/>
                            <a:pt x="281" y="121"/>
                          </a:cubicBezTo>
                          <a:cubicBezTo>
                            <a:pt x="34" y="121"/>
                            <a:pt x="34" y="121"/>
                            <a:pt x="34" y="121"/>
                          </a:cubicBezTo>
                          <a:cubicBezTo>
                            <a:pt x="69" y="61"/>
                            <a:pt x="69" y="61"/>
                            <a:pt x="69" y="61"/>
                          </a:cubicBezTo>
                          <a:lnTo>
                            <a:pt x="92" y="76"/>
                          </a:lnTo>
                          <a:close/>
                          <a:moveTo>
                            <a:pt x="73" y="369"/>
                          </a:moveTo>
                          <a:cubicBezTo>
                            <a:pt x="61" y="369"/>
                            <a:pt x="51" y="364"/>
                            <a:pt x="42" y="356"/>
                          </a:cubicBezTo>
                          <a:cubicBezTo>
                            <a:pt x="34" y="347"/>
                            <a:pt x="30" y="337"/>
                            <a:pt x="30" y="325"/>
                          </a:cubicBezTo>
                          <a:cubicBezTo>
                            <a:pt x="30" y="290"/>
                            <a:pt x="30" y="290"/>
                            <a:pt x="30" y="290"/>
                          </a:cubicBezTo>
                          <a:cubicBezTo>
                            <a:pt x="30" y="278"/>
                            <a:pt x="34" y="268"/>
                            <a:pt x="42" y="260"/>
                          </a:cubicBezTo>
                          <a:cubicBezTo>
                            <a:pt x="51" y="251"/>
                            <a:pt x="61" y="247"/>
                            <a:pt x="73" y="247"/>
                          </a:cubicBezTo>
                          <a:cubicBezTo>
                            <a:pt x="288" y="247"/>
                            <a:pt x="288" y="247"/>
                            <a:pt x="288" y="247"/>
                          </a:cubicBezTo>
                          <a:cubicBezTo>
                            <a:pt x="300" y="247"/>
                            <a:pt x="310" y="251"/>
                            <a:pt x="319" y="260"/>
                          </a:cubicBezTo>
                          <a:cubicBezTo>
                            <a:pt x="327" y="268"/>
                            <a:pt x="331" y="278"/>
                            <a:pt x="331" y="290"/>
                          </a:cubicBezTo>
                          <a:cubicBezTo>
                            <a:pt x="331" y="325"/>
                            <a:pt x="331" y="325"/>
                            <a:pt x="331" y="325"/>
                          </a:cubicBezTo>
                          <a:cubicBezTo>
                            <a:pt x="331" y="337"/>
                            <a:pt x="327" y="347"/>
                            <a:pt x="319" y="356"/>
                          </a:cubicBezTo>
                          <a:cubicBezTo>
                            <a:pt x="310" y="364"/>
                            <a:pt x="300" y="369"/>
                            <a:pt x="288" y="369"/>
                          </a:cubicBezTo>
                          <a:lnTo>
                            <a:pt x="73" y="369"/>
                          </a:lnTo>
                          <a:close/>
                          <a:moveTo>
                            <a:pt x="288" y="341"/>
                          </a:moveTo>
                          <a:cubicBezTo>
                            <a:pt x="299" y="341"/>
                            <a:pt x="304" y="336"/>
                            <a:pt x="304" y="325"/>
                          </a:cubicBezTo>
                          <a:cubicBezTo>
                            <a:pt x="304" y="290"/>
                            <a:pt x="304" y="290"/>
                            <a:pt x="304" y="290"/>
                          </a:cubicBezTo>
                          <a:cubicBezTo>
                            <a:pt x="304" y="279"/>
                            <a:pt x="299" y="274"/>
                            <a:pt x="288" y="274"/>
                          </a:cubicBezTo>
                          <a:cubicBezTo>
                            <a:pt x="73" y="274"/>
                            <a:pt x="73" y="274"/>
                            <a:pt x="73" y="274"/>
                          </a:cubicBezTo>
                          <a:cubicBezTo>
                            <a:pt x="63" y="274"/>
                            <a:pt x="57" y="279"/>
                            <a:pt x="57" y="290"/>
                          </a:cubicBezTo>
                          <a:cubicBezTo>
                            <a:pt x="57" y="325"/>
                            <a:pt x="57" y="325"/>
                            <a:pt x="57" y="325"/>
                          </a:cubicBezTo>
                          <a:cubicBezTo>
                            <a:pt x="57" y="336"/>
                            <a:pt x="63" y="341"/>
                            <a:pt x="73" y="341"/>
                          </a:cubicBezTo>
                          <a:lnTo>
                            <a:pt x="288" y="34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2317831" y="3935828"/>
                    <a:ext cx="857986" cy="140061"/>
                    <a:chOff x="2317831" y="3935828"/>
                    <a:chExt cx="962982" cy="157201"/>
                  </a:xfrm>
                  <a:grpFill/>
                </p:grpSpPr>
                <p:sp>
                  <p:nvSpPr>
                    <p:cNvPr id="33" name="Freeform 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317831" y="3936816"/>
                      <a:ext cx="84038" cy="152752"/>
                    </a:xfrm>
                    <a:custGeom>
                      <a:avLst/>
                      <a:gdLst>
                        <a:gd name="T0" fmla="*/ 72 w 72"/>
                        <a:gd name="T1" fmla="*/ 0 h 130"/>
                        <a:gd name="T2" fmla="*/ 72 w 72"/>
                        <a:gd name="T3" fmla="*/ 128 h 130"/>
                        <a:gd name="T4" fmla="*/ 65 w 72"/>
                        <a:gd name="T5" fmla="*/ 128 h 130"/>
                        <a:gd name="T6" fmla="*/ 42 w 72"/>
                        <a:gd name="T7" fmla="*/ 130 h 130"/>
                        <a:gd name="T8" fmla="*/ 13 w 72"/>
                        <a:gd name="T9" fmla="*/ 123 h 130"/>
                        <a:gd name="T10" fmla="*/ 0 w 72"/>
                        <a:gd name="T11" fmla="*/ 81 h 130"/>
                        <a:gd name="T12" fmla="*/ 3 w 72"/>
                        <a:gd name="T13" fmla="*/ 55 h 130"/>
                        <a:gd name="T14" fmla="*/ 16 w 72"/>
                        <a:gd name="T15" fmla="*/ 37 h 130"/>
                        <a:gd name="T16" fmla="*/ 38 w 72"/>
                        <a:gd name="T17" fmla="*/ 31 h 130"/>
                        <a:gd name="T18" fmla="*/ 47 w 72"/>
                        <a:gd name="T19" fmla="*/ 31 h 130"/>
                        <a:gd name="T20" fmla="*/ 48 w 72"/>
                        <a:gd name="T21" fmla="*/ 31 h 130"/>
                        <a:gd name="T22" fmla="*/ 60 w 72"/>
                        <a:gd name="T23" fmla="*/ 33 h 130"/>
                        <a:gd name="T24" fmla="*/ 60 w 72"/>
                        <a:gd name="T25" fmla="*/ 0 h 130"/>
                        <a:gd name="T26" fmla="*/ 72 w 72"/>
                        <a:gd name="T27" fmla="*/ 0 h 130"/>
                        <a:gd name="T28" fmla="*/ 60 w 72"/>
                        <a:gd name="T29" fmla="*/ 116 h 130"/>
                        <a:gd name="T30" fmla="*/ 60 w 72"/>
                        <a:gd name="T31" fmla="*/ 46 h 130"/>
                        <a:gd name="T32" fmla="*/ 45 w 72"/>
                        <a:gd name="T33" fmla="*/ 44 h 130"/>
                        <a:gd name="T34" fmla="*/ 38 w 72"/>
                        <a:gd name="T35" fmla="*/ 44 h 130"/>
                        <a:gd name="T36" fmla="*/ 23 w 72"/>
                        <a:gd name="T37" fmla="*/ 47 h 130"/>
                        <a:gd name="T38" fmla="*/ 15 w 72"/>
                        <a:gd name="T39" fmla="*/ 61 h 130"/>
                        <a:gd name="T40" fmla="*/ 12 w 72"/>
                        <a:gd name="T41" fmla="*/ 81 h 130"/>
                        <a:gd name="T42" fmla="*/ 14 w 72"/>
                        <a:gd name="T43" fmla="*/ 100 h 130"/>
                        <a:gd name="T44" fmla="*/ 21 w 72"/>
                        <a:gd name="T45" fmla="*/ 113 h 130"/>
                        <a:gd name="T46" fmla="*/ 42 w 72"/>
                        <a:gd name="T47" fmla="*/ 118 h 130"/>
                        <a:gd name="T48" fmla="*/ 60 w 72"/>
                        <a:gd name="T49" fmla="*/ 116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2" h="130">
                          <a:moveTo>
                            <a:pt x="72" y="0"/>
                          </a:moveTo>
                          <a:cubicBezTo>
                            <a:pt x="72" y="128"/>
                            <a:pt x="72" y="128"/>
                            <a:pt x="72" y="128"/>
                          </a:cubicBezTo>
                          <a:cubicBezTo>
                            <a:pt x="65" y="128"/>
                            <a:pt x="65" y="128"/>
                            <a:pt x="65" y="128"/>
                          </a:cubicBezTo>
                          <a:cubicBezTo>
                            <a:pt x="57" y="130"/>
                            <a:pt x="49" y="130"/>
                            <a:pt x="42" y="130"/>
                          </a:cubicBezTo>
                          <a:cubicBezTo>
                            <a:pt x="30" y="130"/>
                            <a:pt x="21" y="128"/>
                            <a:pt x="13" y="123"/>
                          </a:cubicBezTo>
                          <a:cubicBezTo>
                            <a:pt x="4" y="115"/>
                            <a:pt x="0" y="101"/>
                            <a:pt x="0" y="81"/>
                          </a:cubicBezTo>
                          <a:cubicBezTo>
                            <a:pt x="0" y="71"/>
                            <a:pt x="1" y="63"/>
                            <a:pt x="3" y="55"/>
                          </a:cubicBezTo>
                          <a:cubicBezTo>
                            <a:pt x="6" y="47"/>
                            <a:pt x="10" y="41"/>
                            <a:pt x="16" y="37"/>
                          </a:cubicBezTo>
                          <a:cubicBezTo>
                            <a:pt x="21" y="33"/>
                            <a:pt x="29" y="31"/>
                            <a:pt x="38" y="31"/>
                          </a:cubicBezTo>
                          <a:cubicBezTo>
                            <a:pt x="41" y="31"/>
                            <a:pt x="43" y="31"/>
                            <a:pt x="47" y="31"/>
                          </a:cubicBezTo>
                          <a:cubicBezTo>
                            <a:pt x="47" y="31"/>
                            <a:pt x="48" y="31"/>
                            <a:pt x="48" y="31"/>
                          </a:cubicBezTo>
                          <a:cubicBezTo>
                            <a:pt x="60" y="33"/>
                            <a:pt x="60" y="33"/>
                            <a:pt x="60" y="33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lnTo>
                            <a:pt x="72" y="0"/>
                          </a:lnTo>
                          <a:close/>
                          <a:moveTo>
                            <a:pt x="60" y="116"/>
                          </a:moveTo>
                          <a:cubicBezTo>
                            <a:pt x="60" y="46"/>
                            <a:pt x="60" y="46"/>
                            <a:pt x="60" y="46"/>
                          </a:cubicBezTo>
                          <a:cubicBezTo>
                            <a:pt x="45" y="44"/>
                            <a:pt x="45" y="44"/>
                            <a:pt x="45" y="44"/>
                          </a:cubicBezTo>
                          <a:cubicBezTo>
                            <a:pt x="42" y="44"/>
                            <a:pt x="40" y="44"/>
                            <a:pt x="38" y="44"/>
                          </a:cubicBezTo>
                          <a:cubicBezTo>
                            <a:pt x="32" y="44"/>
                            <a:pt x="27" y="45"/>
                            <a:pt x="23" y="47"/>
                          </a:cubicBezTo>
                          <a:cubicBezTo>
                            <a:pt x="19" y="50"/>
                            <a:pt x="17" y="55"/>
                            <a:pt x="15" y="61"/>
                          </a:cubicBezTo>
                          <a:cubicBezTo>
                            <a:pt x="13" y="67"/>
                            <a:pt x="12" y="73"/>
                            <a:pt x="12" y="81"/>
                          </a:cubicBezTo>
                          <a:cubicBezTo>
                            <a:pt x="12" y="88"/>
                            <a:pt x="13" y="95"/>
                            <a:pt x="14" y="100"/>
                          </a:cubicBezTo>
                          <a:cubicBezTo>
                            <a:pt x="16" y="107"/>
                            <a:pt x="18" y="111"/>
                            <a:pt x="21" y="113"/>
                          </a:cubicBezTo>
                          <a:cubicBezTo>
                            <a:pt x="25" y="116"/>
                            <a:pt x="32" y="118"/>
                            <a:pt x="42" y="118"/>
                          </a:cubicBezTo>
                          <a:cubicBezTo>
                            <a:pt x="47" y="118"/>
                            <a:pt x="53" y="117"/>
                            <a:pt x="60" y="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2434991" y="3977847"/>
                      <a:ext cx="85522" cy="114194"/>
                    </a:xfrm>
                    <a:custGeom>
                      <a:avLst/>
                      <a:gdLst>
                        <a:gd name="T0" fmla="*/ 60 w 73"/>
                        <a:gd name="T1" fmla="*/ 95 h 97"/>
                        <a:gd name="T2" fmla="*/ 60 w 73"/>
                        <a:gd name="T3" fmla="*/ 89 h 97"/>
                        <a:gd name="T4" fmla="*/ 53 w 73"/>
                        <a:gd name="T5" fmla="*/ 91 h 97"/>
                        <a:gd name="T6" fmla="*/ 45 w 73"/>
                        <a:gd name="T7" fmla="*/ 94 h 97"/>
                        <a:gd name="T8" fmla="*/ 28 w 73"/>
                        <a:gd name="T9" fmla="*/ 97 h 97"/>
                        <a:gd name="T10" fmla="*/ 8 w 73"/>
                        <a:gd name="T11" fmla="*/ 90 h 97"/>
                        <a:gd name="T12" fmla="*/ 0 w 73"/>
                        <a:gd name="T13" fmla="*/ 66 h 97"/>
                        <a:gd name="T14" fmla="*/ 0 w 73"/>
                        <a:gd name="T15" fmla="*/ 0 h 97"/>
                        <a:gd name="T16" fmla="*/ 12 w 73"/>
                        <a:gd name="T17" fmla="*/ 0 h 97"/>
                        <a:gd name="T18" fmla="*/ 12 w 73"/>
                        <a:gd name="T19" fmla="*/ 66 h 97"/>
                        <a:gd name="T20" fmla="*/ 17 w 73"/>
                        <a:gd name="T21" fmla="*/ 80 h 97"/>
                        <a:gd name="T22" fmla="*/ 28 w 73"/>
                        <a:gd name="T23" fmla="*/ 84 h 97"/>
                        <a:gd name="T24" fmla="*/ 45 w 73"/>
                        <a:gd name="T25" fmla="*/ 81 h 97"/>
                        <a:gd name="T26" fmla="*/ 53 w 73"/>
                        <a:gd name="T27" fmla="*/ 78 h 97"/>
                        <a:gd name="T28" fmla="*/ 60 w 73"/>
                        <a:gd name="T29" fmla="*/ 75 h 97"/>
                        <a:gd name="T30" fmla="*/ 60 w 73"/>
                        <a:gd name="T31" fmla="*/ 0 h 97"/>
                        <a:gd name="T32" fmla="*/ 73 w 73"/>
                        <a:gd name="T33" fmla="*/ 0 h 97"/>
                        <a:gd name="T34" fmla="*/ 73 w 73"/>
                        <a:gd name="T35" fmla="*/ 95 h 97"/>
                        <a:gd name="T36" fmla="*/ 60 w 73"/>
                        <a:gd name="T37" fmla="*/ 95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3" h="97">
                          <a:moveTo>
                            <a:pt x="60" y="95"/>
                          </a:moveTo>
                          <a:cubicBezTo>
                            <a:pt x="60" y="89"/>
                            <a:pt x="60" y="89"/>
                            <a:pt x="60" y="89"/>
                          </a:cubicBezTo>
                          <a:cubicBezTo>
                            <a:pt x="57" y="90"/>
                            <a:pt x="55" y="91"/>
                            <a:pt x="53" y="91"/>
                          </a:cubicBezTo>
                          <a:cubicBezTo>
                            <a:pt x="45" y="94"/>
                            <a:pt x="45" y="94"/>
                            <a:pt x="45" y="94"/>
                          </a:cubicBezTo>
                          <a:cubicBezTo>
                            <a:pt x="38" y="96"/>
                            <a:pt x="33" y="97"/>
                            <a:pt x="28" y="97"/>
                          </a:cubicBezTo>
                          <a:cubicBezTo>
                            <a:pt x="19" y="97"/>
                            <a:pt x="13" y="94"/>
                            <a:pt x="8" y="90"/>
                          </a:cubicBezTo>
                          <a:cubicBezTo>
                            <a:pt x="3" y="85"/>
                            <a:pt x="0" y="77"/>
                            <a:pt x="0" y="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12" y="66"/>
                            <a:pt x="12" y="66"/>
                            <a:pt x="12" y="66"/>
                          </a:cubicBezTo>
                          <a:cubicBezTo>
                            <a:pt x="12" y="72"/>
                            <a:pt x="14" y="77"/>
                            <a:pt x="17" y="80"/>
                          </a:cubicBezTo>
                          <a:cubicBezTo>
                            <a:pt x="19" y="83"/>
                            <a:pt x="23" y="84"/>
                            <a:pt x="28" y="84"/>
                          </a:cubicBezTo>
                          <a:cubicBezTo>
                            <a:pt x="33" y="84"/>
                            <a:pt x="38" y="83"/>
                            <a:pt x="45" y="81"/>
                          </a:cubicBezTo>
                          <a:cubicBezTo>
                            <a:pt x="48" y="80"/>
                            <a:pt x="50" y="79"/>
                            <a:pt x="53" y="78"/>
                          </a:cubicBezTo>
                          <a:cubicBezTo>
                            <a:pt x="60" y="75"/>
                            <a:pt x="60" y="75"/>
                            <a:pt x="60" y="75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73" y="0"/>
                            <a:pt x="73" y="0"/>
                            <a:pt x="73" y="0"/>
                          </a:cubicBezTo>
                          <a:cubicBezTo>
                            <a:pt x="73" y="95"/>
                            <a:pt x="73" y="95"/>
                            <a:pt x="73" y="95"/>
                          </a:cubicBezTo>
                          <a:lnTo>
                            <a:pt x="60" y="9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2555611" y="3935828"/>
                      <a:ext cx="78601" cy="157201"/>
                    </a:xfrm>
                    <a:custGeom>
                      <a:avLst/>
                      <a:gdLst>
                        <a:gd name="T0" fmla="*/ 137 w 159"/>
                        <a:gd name="T1" fmla="*/ 318 h 318"/>
                        <a:gd name="T2" fmla="*/ 28 w 159"/>
                        <a:gd name="T3" fmla="*/ 211 h 318"/>
                        <a:gd name="T4" fmla="*/ 28 w 159"/>
                        <a:gd name="T5" fmla="*/ 309 h 318"/>
                        <a:gd name="T6" fmla="*/ 0 w 159"/>
                        <a:gd name="T7" fmla="*/ 309 h 318"/>
                        <a:gd name="T8" fmla="*/ 0 w 159"/>
                        <a:gd name="T9" fmla="*/ 0 h 318"/>
                        <a:gd name="T10" fmla="*/ 28 w 159"/>
                        <a:gd name="T11" fmla="*/ 0 h 318"/>
                        <a:gd name="T12" fmla="*/ 28 w 159"/>
                        <a:gd name="T13" fmla="*/ 168 h 318"/>
                        <a:gd name="T14" fmla="*/ 132 w 159"/>
                        <a:gd name="T15" fmla="*/ 73 h 318"/>
                        <a:gd name="T16" fmla="*/ 154 w 159"/>
                        <a:gd name="T17" fmla="*/ 95 h 318"/>
                        <a:gd name="T18" fmla="*/ 50 w 159"/>
                        <a:gd name="T19" fmla="*/ 190 h 318"/>
                        <a:gd name="T20" fmla="*/ 159 w 159"/>
                        <a:gd name="T21" fmla="*/ 297 h 318"/>
                        <a:gd name="T22" fmla="*/ 137 w 159"/>
                        <a:gd name="T23" fmla="*/ 318 h 3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59" h="318">
                          <a:moveTo>
                            <a:pt x="137" y="318"/>
                          </a:moveTo>
                          <a:lnTo>
                            <a:pt x="28" y="211"/>
                          </a:lnTo>
                          <a:lnTo>
                            <a:pt x="28" y="309"/>
                          </a:lnTo>
                          <a:lnTo>
                            <a:pt x="0" y="309"/>
                          </a:lnTo>
                          <a:lnTo>
                            <a:pt x="0" y="0"/>
                          </a:lnTo>
                          <a:lnTo>
                            <a:pt x="28" y="0"/>
                          </a:lnTo>
                          <a:lnTo>
                            <a:pt x="28" y="168"/>
                          </a:lnTo>
                          <a:lnTo>
                            <a:pt x="132" y="73"/>
                          </a:lnTo>
                          <a:lnTo>
                            <a:pt x="154" y="95"/>
                          </a:lnTo>
                          <a:lnTo>
                            <a:pt x="50" y="190"/>
                          </a:lnTo>
                          <a:lnTo>
                            <a:pt x="159" y="297"/>
                          </a:lnTo>
                          <a:lnTo>
                            <a:pt x="137" y="31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" name="Freeform 1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51513" y="3974386"/>
                      <a:ext cx="93925" cy="118643"/>
                    </a:xfrm>
                    <a:custGeom>
                      <a:avLst/>
                      <a:gdLst>
                        <a:gd name="T0" fmla="*/ 76 w 80"/>
                        <a:gd name="T1" fmla="*/ 97 h 101"/>
                        <a:gd name="T2" fmla="*/ 71 w 80"/>
                        <a:gd name="T3" fmla="*/ 98 h 101"/>
                        <a:gd name="T4" fmla="*/ 58 w 80"/>
                        <a:gd name="T5" fmla="*/ 100 h 101"/>
                        <a:gd name="T6" fmla="*/ 44 w 80"/>
                        <a:gd name="T7" fmla="*/ 101 h 101"/>
                        <a:gd name="T8" fmla="*/ 27 w 80"/>
                        <a:gd name="T9" fmla="*/ 99 h 101"/>
                        <a:gd name="T10" fmla="*/ 13 w 80"/>
                        <a:gd name="T11" fmla="*/ 91 h 101"/>
                        <a:gd name="T12" fmla="*/ 4 w 80"/>
                        <a:gd name="T13" fmla="*/ 76 h 101"/>
                        <a:gd name="T14" fmla="*/ 0 w 80"/>
                        <a:gd name="T15" fmla="*/ 50 h 101"/>
                        <a:gd name="T16" fmla="*/ 5 w 80"/>
                        <a:gd name="T17" fmla="*/ 25 h 101"/>
                        <a:gd name="T18" fmla="*/ 16 w 80"/>
                        <a:gd name="T19" fmla="*/ 7 h 101"/>
                        <a:gd name="T20" fmla="*/ 41 w 80"/>
                        <a:gd name="T21" fmla="*/ 0 h 101"/>
                        <a:gd name="T22" fmla="*/ 67 w 80"/>
                        <a:gd name="T23" fmla="*/ 9 h 101"/>
                        <a:gd name="T24" fmla="*/ 79 w 80"/>
                        <a:gd name="T25" fmla="*/ 56 h 101"/>
                        <a:gd name="T26" fmla="*/ 13 w 80"/>
                        <a:gd name="T27" fmla="*/ 56 h 101"/>
                        <a:gd name="T28" fmla="*/ 23 w 80"/>
                        <a:gd name="T29" fmla="*/ 82 h 101"/>
                        <a:gd name="T30" fmla="*/ 44 w 80"/>
                        <a:gd name="T31" fmla="*/ 88 h 101"/>
                        <a:gd name="T32" fmla="*/ 57 w 80"/>
                        <a:gd name="T33" fmla="*/ 87 h 101"/>
                        <a:gd name="T34" fmla="*/ 69 w 80"/>
                        <a:gd name="T35" fmla="*/ 86 h 101"/>
                        <a:gd name="T36" fmla="*/ 73 w 80"/>
                        <a:gd name="T37" fmla="*/ 85 h 101"/>
                        <a:gd name="T38" fmla="*/ 74 w 80"/>
                        <a:gd name="T39" fmla="*/ 84 h 101"/>
                        <a:gd name="T40" fmla="*/ 76 w 80"/>
                        <a:gd name="T41" fmla="*/ 97 h 101"/>
                        <a:gd name="T42" fmla="*/ 13 w 80"/>
                        <a:gd name="T43" fmla="*/ 43 h 101"/>
                        <a:gd name="T44" fmla="*/ 67 w 80"/>
                        <a:gd name="T45" fmla="*/ 43 h 101"/>
                        <a:gd name="T46" fmla="*/ 58 w 80"/>
                        <a:gd name="T47" fmla="*/ 18 h 101"/>
                        <a:gd name="T48" fmla="*/ 58 w 80"/>
                        <a:gd name="T49" fmla="*/ 18 h 101"/>
                        <a:gd name="T50" fmla="*/ 41 w 80"/>
                        <a:gd name="T51" fmla="*/ 13 h 101"/>
                        <a:gd name="T52" fmla="*/ 23 w 80"/>
                        <a:gd name="T53" fmla="*/ 17 h 101"/>
                        <a:gd name="T54" fmla="*/ 13 w 80"/>
                        <a:gd name="T55" fmla="*/ 43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80" h="101">
                          <a:moveTo>
                            <a:pt x="76" y="97"/>
                          </a:moveTo>
                          <a:cubicBezTo>
                            <a:pt x="71" y="98"/>
                            <a:pt x="71" y="98"/>
                            <a:pt x="71" y="98"/>
                          </a:cubicBezTo>
                          <a:cubicBezTo>
                            <a:pt x="58" y="100"/>
                            <a:pt x="58" y="100"/>
                            <a:pt x="58" y="100"/>
                          </a:cubicBezTo>
                          <a:cubicBezTo>
                            <a:pt x="53" y="101"/>
                            <a:pt x="48" y="101"/>
                            <a:pt x="44" y="101"/>
                          </a:cubicBezTo>
                          <a:cubicBezTo>
                            <a:pt x="38" y="101"/>
                            <a:pt x="32" y="100"/>
                            <a:pt x="27" y="99"/>
                          </a:cubicBezTo>
                          <a:cubicBezTo>
                            <a:pt x="22" y="97"/>
                            <a:pt x="17" y="95"/>
                            <a:pt x="13" y="91"/>
                          </a:cubicBezTo>
                          <a:cubicBezTo>
                            <a:pt x="9" y="87"/>
                            <a:pt x="6" y="82"/>
                            <a:pt x="4" y="76"/>
                          </a:cubicBezTo>
                          <a:cubicBezTo>
                            <a:pt x="1" y="69"/>
                            <a:pt x="0" y="60"/>
                            <a:pt x="0" y="50"/>
                          </a:cubicBezTo>
                          <a:cubicBezTo>
                            <a:pt x="1" y="41"/>
                            <a:pt x="2" y="33"/>
                            <a:pt x="5" y="25"/>
                          </a:cubicBezTo>
                          <a:cubicBezTo>
                            <a:pt x="7" y="17"/>
                            <a:pt x="11" y="11"/>
                            <a:pt x="16" y="7"/>
                          </a:cubicBezTo>
                          <a:cubicBezTo>
                            <a:pt x="23" y="2"/>
                            <a:pt x="32" y="0"/>
                            <a:pt x="41" y="0"/>
                          </a:cubicBezTo>
                          <a:cubicBezTo>
                            <a:pt x="52" y="0"/>
                            <a:pt x="61" y="3"/>
                            <a:pt x="67" y="9"/>
                          </a:cubicBezTo>
                          <a:cubicBezTo>
                            <a:pt x="76" y="18"/>
                            <a:pt x="80" y="33"/>
                            <a:pt x="79" y="56"/>
                          </a:cubicBez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14" y="68"/>
                            <a:pt x="17" y="77"/>
                            <a:pt x="23" y="82"/>
                          </a:cubicBezTo>
                          <a:cubicBezTo>
                            <a:pt x="28" y="86"/>
                            <a:pt x="35" y="88"/>
                            <a:pt x="44" y="88"/>
                          </a:cubicBezTo>
                          <a:cubicBezTo>
                            <a:pt x="48" y="88"/>
                            <a:pt x="52" y="88"/>
                            <a:pt x="57" y="87"/>
                          </a:cubicBezTo>
                          <a:cubicBezTo>
                            <a:pt x="60" y="87"/>
                            <a:pt x="64" y="86"/>
                            <a:pt x="69" y="86"/>
                          </a:cubicBezTo>
                          <a:cubicBezTo>
                            <a:pt x="73" y="85"/>
                            <a:pt x="73" y="85"/>
                            <a:pt x="73" y="85"/>
                          </a:cubicBezTo>
                          <a:cubicBezTo>
                            <a:pt x="73" y="85"/>
                            <a:pt x="74" y="84"/>
                            <a:pt x="74" y="84"/>
                          </a:cubicBezTo>
                          <a:lnTo>
                            <a:pt x="76" y="97"/>
                          </a:lnTo>
                          <a:close/>
                          <a:moveTo>
                            <a:pt x="13" y="43"/>
                          </a:moveTo>
                          <a:cubicBezTo>
                            <a:pt x="67" y="43"/>
                            <a:pt x="67" y="43"/>
                            <a:pt x="67" y="43"/>
                          </a:cubicBezTo>
                          <a:cubicBezTo>
                            <a:pt x="67" y="32"/>
                            <a:pt x="64" y="23"/>
                            <a:pt x="58" y="18"/>
                          </a:cubicBezTo>
                          <a:cubicBezTo>
                            <a:pt x="58" y="18"/>
                            <a:pt x="58" y="18"/>
                            <a:pt x="58" y="18"/>
                          </a:cubicBezTo>
                          <a:cubicBezTo>
                            <a:pt x="54" y="14"/>
                            <a:pt x="49" y="13"/>
                            <a:pt x="41" y="13"/>
                          </a:cubicBezTo>
                          <a:cubicBezTo>
                            <a:pt x="34" y="13"/>
                            <a:pt x="28" y="14"/>
                            <a:pt x="23" y="17"/>
                          </a:cubicBezTo>
                          <a:cubicBezTo>
                            <a:pt x="18" y="21"/>
                            <a:pt x="15" y="30"/>
                            <a:pt x="13" y="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" name="Freeform 1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765212" y="3974386"/>
                      <a:ext cx="93925" cy="118643"/>
                    </a:xfrm>
                    <a:custGeom>
                      <a:avLst/>
                      <a:gdLst>
                        <a:gd name="T0" fmla="*/ 76 w 80"/>
                        <a:gd name="T1" fmla="*/ 97 h 101"/>
                        <a:gd name="T2" fmla="*/ 72 w 80"/>
                        <a:gd name="T3" fmla="*/ 98 h 101"/>
                        <a:gd name="T4" fmla="*/ 58 w 80"/>
                        <a:gd name="T5" fmla="*/ 100 h 101"/>
                        <a:gd name="T6" fmla="*/ 44 w 80"/>
                        <a:gd name="T7" fmla="*/ 101 h 101"/>
                        <a:gd name="T8" fmla="*/ 27 w 80"/>
                        <a:gd name="T9" fmla="*/ 99 h 101"/>
                        <a:gd name="T10" fmla="*/ 13 w 80"/>
                        <a:gd name="T11" fmla="*/ 91 h 101"/>
                        <a:gd name="T12" fmla="*/ 4 w 80"/>
                        <a:gd name="T13" fmla="*/ 76 h 101"/>
                        <a:gd name="T14" fmla="*/ 1 w 80"/>
                        <a:gd name="T15" fmla="*/ 50 h 101"/>
                        <a:gd name="T16" fmla="*/ 5 w 80"/>
                        <a:gd name="T17" fmla="*/ 25 h 101"/>
                        <a:gd name="T18" fmla="*/ 17 w 80"/>
                        <a:gd name="T19" fmla="*/ 7 h 101"/>
                        <a:gd name="T20" fmla="*/ 41 w 80"/>
                        <a:gd name="T21" fmla="*/ 0 h 101"/>
                        <a:gd name="T22" fmla="*/ 67 w 80"/>
                        <a:gd name="T23" fmla="*/ 9 h 101"/>
                        <a:gd name="T24" fmla="*/ 79 w 80"/>
                        <a:gd name="T25" fmla="*/ 56 h 101"/>
                        <a:gd name="T26" fmla="*/ 13 w 80"/>
                        <a:gd name="T27" fmla="*/ 56 h 101"/>
                        <a:gd name="T28" fmla="*/ 23 w 80"/>
                        <a:gd name="T29" fmla="*/ 82 h 101"/>
                        <a:gd name="T30" fmla="*/ 44 w 80"/>
                        <a:gd name="T31" fmla="*/ 88 h 101"/>
                        <a:gd name="T32" fmla="*/ 57 w 80"/>
                        <a:gd name="T33" fmla="*/ 87 h 101"/>
                        <a:gd name="T34" fmla="*/ 69 w 80"/>
                        <a:gd name="T35" fmla="*/ 86 h 101"/>
                        <a:gd name="T36" fmla="*/ 73 w 80"/>
                        <a:gd name="T37" fmla="*/ 85 h 101"/>
                        <a:gd name="T38" fmla="*/ 74 w 80"/>
                        <a:gd name="T39" fmla="*/ 84 h 101"/>
                        <a:gd name="T40" fmla="*/ 76 w 80"/>
                        <a:gd name="T41" fmla="*/ 97 h 101"/>
                        <a:gd name="T42" fmla="*/ 14 w 80"/>
                        <a:gd name="T43" fmla="*/ 43 h 101"/>
                        <a:gd name="T44" fmla="*/ 67 w 80"/>
                        <a:gd name="T45" fmla="*/ 43 h 101"/>
                        <a:gd name="T46" fmla="*/ 58 w 80"/>
                        <a:gd name="T47" fmla="*/ 18 h 101"/>
                        <a:gd name="T48" fmla="*/ 58 w 80"/>
                        <a:gd name="T49" fmla="*/ 18 h 101"/>
                        <a:gd name="T50" fmla="*/ 41 w 80"/>
                        <a:gd name="T51" fmla="*/ 13 h 101"/>
                        <a:gd name="T52" fmla="*/ 24 w 80"/>
                        <a:gd name="T53" fmla="*/ 17 h 101"/>
                        <a:gd name="T54" fmla="*/ 14 w 80"/>
                        <a:gd name="T55" fmla="*/ 43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80" h="101">
                          <a:moveTo>
                            <a:pt x="76" y="97"/>
                          </a:moveTo>
                          <a:cubicBezTo>
                            <a:pt x="72" y="98"/>
                            <a:pt x="72" y="98"/>
                            <a:pt x="72" y="98"/>
                          </a:cubicBezTo>
                          <a:cubicBezTo>
                            <a:pt x="58" y="100"/>
                            <a:pt x="58" y="100"/>
                            <a:pt x="58" y="100"/>
                          </a:cubicBezTo>
                          <a:cubicBezTo>
                            <a:pt x="53" y="101"/>
                            <a:pt x="48" y="101"/>
                            <a:pt x="44" y="101"/>
                          </a:cubicBezTo>
                          <a:cubicBezTo>
                            <a:pt x="38" y="101"/>
                            <a:pt x="32" y="100"/>
                            <a:pt x="27" y="99"/>
                          </a:cubicBezTo>
                          <a:cubicBezTo>
                            <a:pt x="22" y="97"/>
                            <a:pt x="17" y="95"/>
                            <a:pt x="13" y="91"/>
                          </a:cubicBezTo>
                          <a:cubicBezTo>
                            <a:pt x="9" y="87"/>
                            <a:pt x="6" y="82"/>
                            <a:pt x="4" y="76"/>
                          </a:cubicBezTo>
                          <a:cubicBezTo>
                            <a:pt x="1" y="69"/>
                            <a:pt x="0" y="60"/>
                            <a:pt x="1" y="50"/>
                          </a:cubicBezTo>
                          <a:cubicBezTo>
                            <a:pt x="1" y="41"/>
                            <a:pt x="2" y="33"/>
                            <a:pt x="5" y="25"/>
                          </a:cubicBezTo>
                          <a:cubicBezTo>
                            <a:pt x="7" y="17"/>
                            <a:pt x="11" y="11"/>
                            <a:pt x="17" y="7"/>
                          </a:cubicBezTo>
                          <a:cubicBezTo>
                            <a:pt x="24" y="2"/>
                            <a:pt x="32" y="0"/>
                            <a:pt x="41" y="0"/>
                          </a:cubicBezTo>
                          <a:cubicBezTo>
                            <a:pt x="52" y="0"/>
                            <a:pt x="61" y="3"/>
                            <a:pt x="67" y="9"/>
                          </a:cubicBezTo>
                          <a:cubicBezTo>
                            <a:pt x="76" y="18"/>
                            <a:pt x="80" y="33"/>
                            <a:pt x="79" y="56"/>
                          </a:cubicBez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14" y="68"/>
                            <a:pt x="17" y="77"/>
                            <a:pt x="23" y="82"/>
                          </a:cubicBezTo>
                          <a:cubicBezTo>
                            <a:pt x="28" y="86"/>
                            <a:pt x="35" y="88"/>
                            <a:pt x="44" y="88"/>
                          </a:cubicBezTo>
                          <a:cubicBezTo>
                            <a:pt x="48" y="88"/>
                            <a:pt x="52" y="88"/>
                            <a:pt x="57" y="87"/>
                          </a:cubicBezTo>
                          <a:cubicBezTo>
                            <a:pt x="60" y="87"/>
                            <a:pt x="64" y="86"/>
                            <a:pt x="69" y="86"/>
                          </a:cubicBezTo>
                          <a:cubicBezTo>
                            <a:pt x="73" y="85"/>
                            <a:pt x="73" y="85"/>
                            <a:pt x="73" y="85"/>
                          </a:cubicBezTo>
                          <a:cubicBezTo>
                            <a:pt x="73" y="85"/>
                            <a:pt x="74" y="84"/>
                            <a:pt x="74" y="84"/>
                          </a:cubicBezTo>
                          <a:lnTo>
                            <a:pt x="76" y="97"/>
                          </a:lnTo>
                          <a:close/>
                          <a:moveTo>
                            <a:pt x="14" y="43"/>
                          </a:moveTo>
                          <a:cubicBezTo>
                            <a:pt x="67" y="43"/>
                            <a:pt x="67" y="43"/>
                            <a:pt x="67" y="43"/>
                          </a:cubicBezTo>
                          <a:cubicBezTo>
                            <a:pt x="67" y="32"/>
                            <a:pt x="64" y="23"/>
                            <a:pt x="58" y="18"/>
                          </a:cubicBezTo>
                          <a:cubicBezTo>
                            <a:pt x="58" y="18"/>
                            <a:pt x="58" y="18"/>
                            <a:pt x="58" y="18"/>
                          </a:cubicBezTo>
                          <a:cubicBezTo>
                            <a:pt x="54" y="14"/>
                            <a:pt x="49" y="13"/>
                            <a:pt x="41" y="13"/>
                          </a:cubicBezTo>
                          <a:cubicBezTo>
                            <a:pt x="34" y="13"/>
                            <a:pt x="28" y="14"/>
                            <a:pt x="24" y="17"/>
                          </a:cubicBezTo>
                          <a:cubicBezTo>
                            <a:pt x="18" y="21"/>
                            <a:pt x="15" y="30"/>
                            <a:pt x="14" y="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4843" y="4067323"/>
                      <a:ext cx="14830" cy="232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2926863" y="3974386"/>
                      <a:ext cx="76129" cy="118643"/>
                    </a:xfrm>
                    <a:custGeom>
                      <a:avLst/>
                      <a:gdLst>
                        <a:gd name="T0" fmla="*/ 65 w 65"/>
                        <a:gd name="T1" fmla="*/ 98 h 101"/>
                        <a:gd name="T2" fmla="*/ 42 w 65"/>
                        <a:gd name="T3" fmla="*/ 101 h 101"/>
                        <a:gd name="T4" fmla="*/ 14 w 65"/>
                        <a:gd name="T5" fmla="*/ 92 h 101"/>
                        <a:gd name="T6" fmla="*/ 4 w 65"/>
                        <a:gd name="T7" fmla="*/ 75 h 101"/>
                        <a:gd name="T8" fmla="*/ 0 w 65"/>
                        <a:gd name="T9" fmla="*/ 50 h 101"/>
                        <a:gd name="T10" fmla="*/ 4 w 65"/>
                        <a:gd name="T11" fmla="*/ 25 h 101"/>
                        <a:gd name="T12" fmla="*/ 15 w 65"/>
                        <a:gd name="T13" fmla="*/ 7 h 101"/>
                        <a:gd name="T14" fmla="*/ 40 w 65"/>
                        <a:gd name="T15" fmla="*/ 0 h 101"/>
                        <a:gd name="T16" fmla="*/ 53 w 65"/>
                        <a:gd name="T17" fmla="*/ 1 h 101"/>
                        <a:gd name="T18" fmla="*/ 65 w 65"/>
                        <a:gd name="T19" fmla="*/ 3 h 101"/>
                        <a:gd name="T20" fmla="*/ 62 w 65"/>
                        <a:gd name="T21" fmla="*/ 15 h 101"/>
                        <a:gd name="T22" fmla="*/ 52 w 65"/>
                        <a:gd name="T23" fmla="*/ 13 h 101"/>
                        <a:gd name="T24" fmla="*/ 40 w 65"/>
                        <a:gd name="T25" fmla="*/ 12 h 101"/>
                        <a:gd name="T26" fmla="*/ 23 w 65"/>
                        <a:gd name="T27" fmla="*/ 17 h 101"/>
                        <a:gd name="T28" fmla="*/ 15 w 65"/>
                        <a:gd name="T29" fmla="*/ 31 h 101"/>
                        <a:gd name="T30" fmla="*/ 13 w 65"/>
                        <a:gd name="T31" fmla="*/ 50 h 101"/>
                        <a:gd name="T32" fmla="*/ 21 w 65"/>
                        <a:gd name="T33" fmla="*/ 83 h 101"/>
                        <a:gd name="T34" fmla="*/ 42 w 65"/>
                        <a:gd name="T35" fmla="*/ 88 h 101"/>
                        <a:gd name="T36" fmla="*/ 62 w 65"/>
                        <a:gd name="T37" fmla="*/ 85 h 101"/>
                        <a:gd name="T38" fmla="*/ 65 w 65"/>
                        <a:gd name="T39" fmla="*/ 98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5" h="101">
                          <a:moveTo>
                            <a:pt x="65" y="98"/>
                          </a:moveTo>
                          <a:cubicBezTo>
                            <a:pt x="58" y="100"/>
                            <a:pt x="50" y="101"/>
                            <a:pt x="42" y="101"/>
                          </a:cubicBezTo>
                          <a:cubicBezTo>
                            <a:pt x="30" y="101"/>
                            <a:pt x="20" y="98"/>
                            <a:pt x="14" y="92"/>
                          </a:cubicBezTo>
                          <a:cubicBezTo>
                            <a:pt x="10" y="89"/>
                            <a:pt x="6" y="83"/>
                            <a:pt x="4" y="75"/>
                          </a:cubicBezTo>
                          <a:cubicBezTo>
                            <a:pt x="2" y="68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4" y="25"/>
                          </a:cubicBezTo>
                          <a:cubicBezTo>
                            <a:pt x="7" y="17"/>
                            <a:pt x="10" y="11"/>
                            <a:pt x="15" y="7"/>
                          </a:cubicBezTo>
                          <a:cubicBezTo>
                            <a:pt x="22" y="2"/>
                            <a:pt x="30" y="0"/>
                            <a:pt x="40" y="0"/>
                          </a:cubicBezTo>
                          <a:cubicBezTo>
                            <a:pt x="44" y="0"/>
                            <a:pt x="49" y="0"/>
                            <a:pt x="53" y="1"/>
                          </a:cubicBezTo>
                          <a:cubicBezTo>
                            <a:pt x="57" y="1"/>
                            <a:pt x="61" y="2"/>
                            <a:pt x="65" y="3"/>
                          </a:cubicBezTo>
                          <a:cubicBezTo>
                            <a:pt x="62" y="15"/>
                            <a:pt x="62" y="15"/>
                            <a:pt x="62" y="15"/>
                          </a:cubicBezTo>
                          <a:cubicBezTo>
                            <a:pt x="59" y="15"/>
                            <a:pt x="55" y="14"/>
                            <a:pt x="52" y="13"/>
                          </a:cubicBezTo>
                          <a:cubicBezTo>
                            <a:pt x="48" y="13"/>
                            <a:pt x="44" y="12"/>
                            <a:pt x="40" y="12"/>
                          </a:cubicBezTo>
                          <a:cubicBezTo>
                            <a:pt x="33" y="12"/>
                            <a:pt x="27" y="14"/>
                            <a:pt x="23" y="17"/>
                          </a:cubicBezTo>
                          <a:cubicBezTo>
                            <a:pt x="20" y="20"/>
                            <a:pt x="17" y="24"/>
                            <a:pt x="15" y="31"/>
                          </a:cubicBezTo>
                          <a:cubicBezTo>
                            <a:pt x="14" y="36"/>
                            <a:pt x="13" y="43"/>
                            <a:pt x="13" y="50"/>
                          </a:cubicBezTo>
                          <a:cubicBezTo>
                            <a:pt x="13" y="67"/>
                            <a:pt x="16" y="78"/>
                            <a:pt x="21" y="83"/>
                          </a:cubicBezTo>
                          <a:cubicBezTo>
                            <a:pt x="25" y="86"/>
                            <a:pt x="32" y="88"/>
                            <a:pt x="42" y="88"/>
                          </a:cubicBezTo>
                          <a:cubicBezTo>
                            <a:pt x="48" y="88"/>
                            <a:pt x="55" y="87"/>
                            <a:pt x="62" y="85"/>
                          </a:cubicBezTo>
                          <a:lnTo>
                            <a:pt x="65" y="9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" name="Freeform 1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024248" y="3974386"/>
                      <a:ext cx="93431" cy="118643"/>
                    </a:xfrm>
                    <a:custGeom>
                      <a:avLst/>
                      <a:gdLst>
                        <a:gd name="T0" fmla="*/ 74 w 80"/>
                        <a:gd name="T1" fmla="*/ 20 h 101"/>
                        <a:gd name="T2" fmla="*/ 80 w 80"/>
                        <a:gd name="T3" fmla="*/ 51 h 101"/>
                        <a:gd name="T4" fmla="*/ 74 w 80"/>
                        <a:gd name="T5" fmla="*/ 81 h 101"/>
                        <a:gd name="T6" fmla="*/ 59 w 80"/>
                        <a:gd name="T7" fmla="*/ 97 h 101"/>
                        <a:gd name="T8" fmla="*/ 37 w 80"/>
                        <a:gd name="T9" fmla="*/ 101 h 101"/>
                        <a:gd name="T10" fmla="*/ 5 w 80"/>
                        <a:gd name="T11" fmla="*/ 82 h 101"/>
                        <a:gd name="T12" fmla="*/ 0 w 80"/>
                        <a:gd name="T13" fmla="*/ 51 h 101"/>
                        <a:gd name="T14" fmla="*/ 5 w 80"/>
                        <a:gd name="T15" fmla="*/ 20 h 101"/>
                        <a:gd name="T16" fmla="*/ 21 w 80"/>
                        <a:gd name="T17" fmla="*/ 5 h 101"/>
                        <a:gd name="T18" fmla="*/ 43 w 80"/>
                        <a:gd name="T19" fmla="*/ 1 h 101"/>
                        <a:gd name="T20" fmla="*/ 74 w 80"/>
                        <a:gd name="T21" fmla="*/ 20 h 101"/>
                        <a:gd name="T22" fmla="*/ 27 w 80"/>
                        <a:gd name="T23" fmla="*/ 16 h 101"/>
                        <a:gd name="T24" fmla="*/ 17 w 80"/>
                        <a:gd name="T25" fmla="*/ 25 h 101"/>
                        <a:gd name="T26" fmla="*/ 17 w 80"/>
                        <a:gd name="T27" fmla="*/ 25 h 101"/>
                        <a:gd name="T28" fmla="*/ 13 w 80"/>
                        <a:gd name="T29" fmla="*/ 51 h 101"/>
                        <a:gd name="T30" fmla="*/ 17 w 80"/>
                        <a:gd name="T31" fmla="*/ 77 h 101"/>
                        <a:gd name="T32" fmla="*/ 17 w 80"/>
                        <a:gd name="T33" fmla="*/ 77 h 101"/>
                        <a:gd name="T34" fmla="*/ 37 w 80"/>
                        <a:gd name="T35" fmla="*/ 88 h 101"/>
                        <a:gd name="T36" fmla="*/ 52 w 80"/>
                        <a:gd name="T37" fmla="*/ 85 h 101"/>
                        <a:gd name="T38" fmla="*/ 62 w 80"/>
                        <a:gd name="T39" fmla="*/ 76 h 101"/>
                        <a:gd name="T40" fmla="*/ 67 w 80"/>
                        <a:gd name="T41" fmla="*/ 51 h 101"/>
                        <a:gd name="T42" fmla="*/ 62 w 80"/>
                        <a:gd name="T43" fmla="*/ 24 h 101"/>
                        <a:gd name="T44" fmla="*/ 62 w 80"/>
                        <a:gd name="T45" fmla="*/ 24 h 101"/>
                        <a:gd name="T46" fmla="*/ 42 w 80"/>
                        <a:gd name="T47" fmla="*/ 13 h 101"/>
                        <a:gd name="T48" fmla="*/ 27 w 80"/>
                        <a:gd name="T49" fmla="*/ 16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0" h="101">
                          <a:moveTo>
                            <a:pt x="74" y="20"/>
                          </a:moveTo>
                          <a:cubicBezTo>
                            <a:pt x="78" y="28"/>
                            <a:pt x="80" y="39"/>
                            <a:pt x="80" y="51"/>
                          </a:cubicBezTo>
                          <a:cubicBezTo>
                            <a:pt x="80" y="63"/>
                            <a:pt x="78" y="73"/>
                            <a:pt x="74" y="81"/>
                          </a:cubicBezTo>
                          <a:cubicBezTo>
                            <a:pt x="71" y="88"/>
                            <a:pt x="66" y="93"/>
                            <a:pt x="59" y="97"/>
                          </a:cubicBezTo>
                          <a:cubicBezTo>
                            <a:pt x="53" y="99"/>
                            <a:pt x="45" y="101"/>
                            <a:pt x="37" y="101"/>
                          </a:cubicBezTo>
                          <a:cubicBezTo>
                            <a:pt x="21" y="100"/>
                            <a:pt x="10" y="94"/>
                            <a:pt x="5" y="82"/>
                          </a:cubicBezTo>
                          <a:cubicBezTo>
                            <a:pt x="2" y="73"/>
                            <a:pt x="0" y="63"/>
                            <a:pt x="0" y="51"/>
                          </a:cubicBezTo>
                          <a:cubicBezTo>
                            <a:pt x="0" y="39"/>
                            <a:pt x="2" y="28"/>
                            <a:pt x="5" y="20"/>
                          </a:cubicBezTo>
                          <a:cubicBezTo>
                            <a:pt x="8" y="13"/>
                            <a:pt x="13" y="8"/>
                            <a:pt x="21" y="5"/>
                          </a:cubicBezTo>
                          <a:cubicBezTo>
                            <a:pt x="27" y="2"/>
                            <a:pt x="34" y="0"/>
                            <a:pt x="43" y="1"/>
                          </a:cubicBezTo>
                          <a:cubicBezTo>
                            <a:pt x="58" y="1"/>
                            <a:pt x="69" y="8"/>
                            <a:pt x="74" y="20"/>
                          </a:cubicBezTo>
                          <a:close/>
                          <a:moveTo>
                            <a:pt x="27" y="16"/>
                          </a:moveTo>
                          <a:cubicBezTo>
                            <a:pt x="22" y="18"/>
                            <a:pt x="19" y="21"/>
                            <a:pt x="17" y="25"/>
                          </a:cubicBezTo>
                          <a:cubicBezTo>
                            <a:pt x="17" y="25"/>
                            <a:pt x="17" y="25"/>
                            <a:pt x="17" y="25"/>
                          </a:cubicBezTo>
                          <a:cubicBezTo>
                            <a:pt x="14" y="31"/>
                            <a:pt x="13" y="40"/>
                            <a:pt x="13" y="51"/>
                          </a:cubicBezTo>
                          <a:cubicBezTo>
                            <a:pt x="13" y="61"/>
                            <a:pt x="14" y="70"/>
                            <a:pt x="17" y="77"/>
                          </a:cubicBezTo>
                          <a:cubicBezTo>
                            <a:pt x="17" y="77"/>
                            <a:pt x="17" y="77"/>
                            <a:pt x="17" y="77"/>
                          </a:cubicBezTo>
                          <a:cubicBezTo>
                            <a:pt x="20" y="84"/>
                            <a:pt x="27" y="87"/>
                            <a:pt x="37" y="88"/>
                          </a:cubicBezTo>
                          <a:cubicBezTo>
                            <a:pt x="43" y="88"/>
                            <a:pt x="48" y="87"/>
                            <a:pt x="52" y="85"/>
                          </a:cubicBezTo>
                          <a:cubicBezTo>
                            <a:pt x="57" y="83"/>
                            <a:pt x="60" y="80"/>
                            <a:pt x="62" y="76"/>
                          </a:cubicBezTo>
                          <a:cubicBezTo>
                            <a:pt x="65" y="69"/>
                            <a:pt x="67" y="60"/>
                            <a:pt x="67" y="51"/>
                          </a:cubicBezTo>
                          <a:cubicBezTo>
                            <a:pt x="67" y="41"/>
                            <a:pt x="65" y="32"/>
                            <a:pt x="62" y="24"/>
                          </a:cubicBezTo>
                          <a:cubicBezTo>
                            <a:pt x="62" y="24"/>
                            <a:pt x="62" y="24"/>
                            <a:pt x="62" y="24"/>
                          </a:cubicBezTo>
                          <a:cubicBezTo>
                            <a:pt x="59" y="17"/>
                            <a:pt x="53" y="13"/>
                            <a:pt x="42" y="13"/>
                          </a:cubicBezTo>
                          <a:cubicBezTo>
                            <a:pt x="36" y="13"/>
                            <a:pt x="31" y="14"/>
                            <a:pt x="27" y="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146846" y="3975870"/>
                      <a:ext cx="133967" cy="112710"/>
                    </a:xfrm>
                    <a:custGeom>
                      <a:avLst/>
                      <a:gdLst>
                        <a:gd name="T0" fmla="*/ 50 w 114"/>
                        <a:gd name="T1" fmla="*/ 96 h 96"/>
                        <a:gd name="T2" fmla="*/ 50 w 114"/>
                        <a:gd name="T3" fmla="*/ 31 h 96"/>
                        <a:gd name="T4" fmla="*/ 38 w 114"/>
                        <a:gd name="T5" fmla="*/ 12 h 96"/>
                        <a:gd name="T6" fmla="*/ 24 w 114"/>
                        <a:gd name="T7" fmla="*/ 16 h 96"/>
                        <a:gd name="T8" fmla="*/ 18 w 114"/>
                        <a:gd name="T9" fmla="*/ 18 h 96"/>
                        <a:gd name="T10" fmla="*/ 12 w 114"/>
                        <a:gd name="T11" fmla="*/ 21 h 96"/>
                        <a:gd name="T12" fmla="*/ 12 w 114"/>
                        <a:gd name="T13" fmla="*/ 96 h 96"/>
                        <a:gd name="T14" fmla="*/ 0 w 114"/>
                        <a:gd name="T15" fmla="*/ 96 h 96"/>
                        <a:gd name="T16" fmla="*/ 0 w 114"/>
                        <a:gd name="T17" fmla="*/ 1 h 96"/>
                        <a:gd name="T18" fmla="*/ 12 w 114"/>
                        <a:gd name="T19" fmla="*/ 1 h 96"/>
                        <a:gd name="T20" fmla="*/ 12 w 114"/>
                        <a:gd name="T21" fmla="*/ 7 h 96"/>
                        <a:gd name="T22" fmla="*/ 25 w 114"/>
                        <a:gd name="T23" fmla="*/ 2 h 96"/>
                        <a:gd name="T24" fmla="*/ 38 w 114"/>
                        <a:gd name="T25" fmla="*/ 0 h 96"/>
                        <a:gd name="T26" fmla="*/ 57 w 114"/>
                        <a:gd name="T27" fmla="*/ 8 h 96"/>
                        <a:gd name="T28" fmla="*/ 71 w 114"/>
                        <a:gd name="T29" fmla="*/ 3 h 96"/>
                        <a:gd name="T30" fmla="*/ 88 w 114"/>
                        <a:gd name="T31" fmla="*/ 0 h 96"/>
                        <a:gd name="T32" fmla="*/ 106 w 114"/>
                        <a:gd name="T33" fmla="*/ 6 h 96"/>
                        <a:gd name="T34" fmla="*/ 114 w 114"/>
                        <a:gd name="T35" fmla="*/ 31 h 96"/>
                        <a:gd name="T36" fmla="*/ 114 w 114"/>
                        <a:gd name="T37" fmla="*/ 96 h 96"/>
                        <a:gd name="T38" fmla="*/ 101 w 114"/>
                        <a:gd name="T39" fmla="*/ 96 h 96"/>
                        <a:gd name="T40" fmla="*/ 101 w 114"/>
                        <a:gd name="T41" fmla="*/ 31 h 96"/>
                        <a:gd name="T42" fmla="*/ 88 w 114"/>
                        <a:gd name="T43" fmla="*/ 12 h 96"/>
                        <a:gd name="T44" fmla="*/ 74 w 114"/>
                        <a:gd name="T45" fmla="*/ 15 h 96"/>
                        <a:gd name="T46" fmla="*/ 62 w 114"/>
                        <a:gd name="T47" fmla="*/ 20 h 96"/>
                        <a:gd name="T48" fmla="*/ 63 w 114"/>
                        <a:gd name="T49" fmla="*/ 31 h 96"/>
                        <a:gd name="T50" fmla="*/ 63 w 114"/>
                        <a:gd name="T51" fmla="*/ 96 h 96"/>
                        <a:gd name="T52" fmla="*/ 50 w 114"/>
                        <a:gd name="T53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4" h="96">
                          <a:moveTo>
                            <a:pt x="50" y="96"/>
                          </a:moveTo>
                          <a:cubicBezTo>
                            <a:pt x="50" y="31"/>
                            <a:pt x="50" y="31"/>
                            <a:pt x="50" y="31"/>
                          </a:cubicBezTo>
                          <a:cubicBezTo>
                            <a:pt x="50" y="18"/>
                            <a:pt x="46" y="12"/>
                            <a:pt x="38" y="12"/>
                          </a:cubicBezTo>
                          <a:cubicBezTo>
                            <a:pt x="35" y="12"/>
                            <a:pt x="30" y="13"/>
                            <a:pt x="24" y="16"/>
                          </a:cubicBezTo>
                          <a:cubicBezTo>
                            <a:pt x="22" y="16"/>
                            <a:pt x="20" y="17"/>
                            <a:pt x="18" y="18"/>
                          </a:cubicBezTo>
                          <a:cubicBezTo>
                            <a:pt x="12" y="21"/>
                            <a:pt x="12" y="21"/>
                            <a:pt x="12" y="21"/>
                          </a:cubicBez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0" y="96"/>
                            <a:pt x="0" y="96"/>
                            <a:pt x="0" y="96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2" y="1"/>
                            <a:pt x="12" y="1"/>
                            <a:pt x="12" y="1"/>
                          </a:cubicBezTo>
                          <a:cubicBezTo>
                            <a:pt x="12" y="7"/>
                            <a:pt x="12" y="7"/>
                            <a:pt x="12" y="7"/>
                          </a:cubicBezTo>
                          <a:cubicBezTo>
                            <a:pt x="17" y="5"/>
                            <a:pt x="21" y="3"/>
                            <a:pt x="25" y="2"/>
                          </a:cubicBezTo>
                          <a:cubicBezTo>
                            <a:pt x="30" y="1"/>
                            <a:pt x="34" y="0"/>
                            <a:pt x="38" y="0"/>
                          </a:cubicBezTo>
                          <a:cubicBezTo>
                            <a:pt x="47" y="0"/>
                            <a:pt x="53" y="3"/>
                            <a:pt x="57" y="8"/>
                          </a:cubicBezTo>
                          <a:cubicBezTo>
                            <a:pt x="62" y="6"/>
                            <a:pt x="67" y="4"/>
                            <a:pt x="71" y="3"/>
                          </a:cubicBezTo>
                          <a:cubicBezTo>
                            <a:pt x="78" y="1"/>
                            <a:pt x="83" y="0"/>
                            <a:pt x="88" y="0"/>
                          </a:cubicBezTo>
                          <a:cubicBezTo>
                            <a:pt x="96" y="0"/>
                            <a:pt x="102" y="2"/>
                            <a:pt x="106" y="6"/>
                          </a:cubicBezTo>
                          <a:cubicBezTo>
                            <a:pt x="111" y="11"/>
                            <a:pt x="114" y="19"/>
                            <a:pt x="114" y="31"/>
                          </a:cubicBezTo>
                          <a:cubicBezTo>
                            <a:pt x="114" y="96"/>
                            <a:pt x="114" y="96"/>
                            <a:pt x="114" y="96"/>
                          </a:cubicBezTo>
                          <a:cubicBezTo>
                            <a:pt x="101" y="96"/>
                            <a:pt x="101" y="96"/>
                            <a:pt x="101" y="96"/>
                          </a:cubicBezTo>
                          <a:cubicBezTo>
                            <a:pt x="101" y="31"/>
                            <a:pt x="101" y="31"/>
                            <a:pt x="101" y="31"/>
                          </a:cubicBezTo>
                          <a:cubicBezTo>
                            <a:pt x="101" y="18"/>
                            <a:pt x="97" y="12"/>
                            <a:pt x="88" y="12"/>
                          </a:cubicBezTo>
                          <a:cubicBezTo>
                            <a:pt x="84" y="12"/>
                            <a:pt x="80" y="13"/>
                            <a:pt x="74" y="15"/>
                          </a:cubicBezTo>
                          <a:cubicBezTo>
                            <a:pt x="70" y="16"/>
                            <a:pt x="66" y="18"/>
                            <a:pt x="62" y="20"/>
                          </a:cubicBezTo>
                          <a:cubicBezTo>
                            <a:pt x="62" y="24"/>
                            <a:pt x="63" y="27"/>
                            <a:pt x="63" y="31"/>
                          </a:cubicBezTo>
                          <a:cubicBezTo>
                            <a:pt x="63" y="96"/>
                            <a:pt x="63" y="96"/>
                            <a:pt x="63" y="96"/>
                          </a:cubicBezTo>
                          <a:lnTo>
                            <a:pt x="50" y="96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3"/>
            <a:srcRect l="44686" t="47661" r="44661" b="42476"/>
            <a:stretch/>
          </p:blipFill>
          <p:spPr>
            <a:xfrm>
              <a:off x="5874767" y="2523039"/>
              <a:ext cx="1596102" cy="831303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2"/>
            <a:srcRect l="56489" t="47320" r="29373" b="49814"/>
            <a:stretch/>
          </p:blipFill>
          <p:spPr>
            <a:xfrm>
              <a:off x="7588469" y="2858814"/>
              <a:ext cx="2396359" cy="27327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037242" y="4317366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</a:t>
              </a: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876014" y="245196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兑换等值商品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13862" y="5524409"/>
            <a:ext cx="2846666" cy="532159"/>
            <a:chOff x="4713862" y="5524409"/>
            <a:chExt cx="2846666" cy="532159"/>
          </a:xfrm>
        </p:grpSpPr>
        <p:sp>
          <p:nvSpPr>
            <p:cNvPr id="45" name="圆角矩形 44"/>
            <p:cNvSpPr/>
            <p:nvPr/>
          </p:nvSpPr>
          <p:spPr>
            <a:xfrm>
              <a:off x="4713862" y="5524409"/>
              <a:ext cx="2846666" cy="5321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293868" y="5590433"/>
              <a:ext cx="1705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+10%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手续费</a:t>
              </a:r>
            </a:p>
          </p:txBody>
        </p:sp>
      </p:grp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92914" y="2305564"/>
            <a:ext cx="2875649" cy="30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618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44" y="1246872"/>
            <a:ext cx="2384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Promotion value added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7159" y="2815120"/>
            <a:ext cx="6664375" cy="1843378"/>
            <a:chOff x="1997711" y="2815119"/>
            <a:chExt cx="8450433" cy="2393879"/>
          </a:xfrm>
        </p:grpSpPr>
        <p:grpSp>
          <p:nvGrpSpPr>
            <p:cNvPr id="6" name="组合 5"/>
            <p:cNvGrpSpPr/>
            <p:nvPr/>
          </p:nvGrpSpPr>
          <p:grpSpPr>
            <a:xfrm>
              <a:off x="1997711" y="2898309"/>
              <a:ext cx="2183357" cy="2183357"/>
              <a:chOff x="1088791" y="2987481"/>
              <a:chExt cx="1136651" cy="1136651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088791" y="2987481"/>
                <a:ext cx="1136651" cy="1136651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217942" y="3279339"/>
                <a:ext cx="878348" cy="620802"/>
                <a:chOff x="2317831" y="3455087"/>
                <a:chExt cx="878348" cy="620802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334145" y="3455087"/>
                  <a:ext cx="862034" cy="433045"/>
                  <a:chOff x="2334145" y="3440495"/>
                  <a:chExt cx="862034" cy="433045"/>
                </a:xfrm>
                <a:solidFill>
                  <a:schemeClr val="bg1"/>
                </a:solidFill>
              </p:grpSpPr>
              <p:sp>
                <p:nvSpPr>
                  <p:cNvPr id="2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2334145" y="3447416"/>
                    <a:ext cx="417226" cy="425136"/>
                  </a:xfrm>
                  <a:custGeom>
                    <a:avLst/>
                    <a:gdLst>
                      <a:gd name="T0" fmla="*/ 294 w 356"/>
                      <a:gd name="T1" fmla="*/ 9 h 362"/>
                      <a:gd name="T2" fmla="*/ 293 w 356"/>
                      <a:gd name="T3" fmla="*/ 13 h 362"/>
                      <a:gd name="T4" fmla="*/ 284 w 356"/>
                      <a:gd name="T5" fmla="*/ 38 h 362"/>
                      <a:gd name="T6" fmla="*/ 272 w 356"/>
                      <a:gd name="T7" fmla="*/ 66 h 362"/>
                      <a:gd name="T8" fmla="*/ 291 w 356"/>
                      <a:gd name="T9" fmla="*/ 66 h 362"/>
                      <a:gd name="T10" fmla="*/ 321 w 356"/>
                      <a:gd name="T11" fmla="*/ 79 h 362"/>
                      <a:gd name="T12" fmla="*/ 334 w 356"/>
                      <a:gd name="T13" fmla="*/ 109 h 362"/>
                      <a:gd name="T14" fmla="*/ 334 w 356"/>
                      <a:gd name="T15" fmla="*/ 179 h 362"/>
                      <a:gd name="T16" fmla="*/ 321 w 356"/>
                      <a:gd name="T17" fmla="*/ 209 h 362"/>
                      <a:gd name="T18" fmla="*/ 291 w 356"/>
                      <a:gd name="T19" fmla="*/ 222 h 362"/>
                      <a:gd name="T20" fmla="*/ 260 w 356"/>
                      <a:gd name="T21" fmla="*/ 222 h 362"/>
                      <a:gd name="T22" fmla="*/ 260 w 356"/>
                      <a:gd name="T23" fmla="*/ 308 h 362"/>
                      <a:gd name="T24" fmla="*/ 283 w 356"/>
                      <a:gd name="T25" fmla="*/ 331 h 362"/>
                      <a:gd name="T26" fmla="*/ 356 w 356"/>
                      <a:gd name="T27" fmla="*/ 331 h 362"/>
                      <a:gd name="T28" fmla="*/ 356 w 356"/>
                      <a:gd name="T29" fmla="*/ 359 h 362"/>
                      <a:gd name="T30" fmla="*/ 283 w 356"/>
                      <a:gd name="T31" fmla="*/ 359 h 362"/>
                      <a:gd name="T32" fmla="*/ 247 w 356"/>
                      <a:gd name="T33" fmla="*/ 344 h 362"/>
                      <a:gd name="T34" fmla="*/ 233 w 356"/>
                      <a:gd name="T35" fmla="*/ 308 h 362"/>
                      <a:gd name="T36" fmla="*/ 233 w 356"/>
                      <a:gd name="T37" fmla="*/ 222 h 362"/>
                      <a:gd name="T38" fmla="*/ 118 w 356"/>
                      <a:gd name="T39" fmla="*/ 222 h 362"/>
                      <a:gd name="T40" fmla="*/ 82 w 356"/>
                      <a:gd name="T41" fmla="*/ 297 h 362"/>
                      <a:gd name="T42" fmla="*/ 16 w 356"/>
                      <a:gd name="T43" fmla="*/ 362 h 362"/>
                      <a:gd name="T44" fmla="*/ 0 w 356"/>
                      <a:gd name="T45" fmla="*/ 340 h 362"/>
                      <a:gd name="T46" fmla="*/ 58 w 356"/>
                      <a:gd name="T47" fmla="*/ 285 h 362"/>
                      <a:gd name="T48" fmla="*/ 89 w 356"/>
                      <a:gd name="T49" fmla="*/ 222 h 362"/>
                      <a:gd name="T50" fmla="*/ 63 w 356"/>
                      <a:gd name="T51" fmla="*/ 222 h 362"/>
                      <a:gd name="T52" fmla="*/ 32 w 356"/>
                      <a:gd name="T53" fmla="*/ 209 h 362"/>
                      <a:gd name="T54" fmla="*/ 20 w 356"/>
                      <a:gd name="T55" fmla="*/ 179 h 362"/>
                      <a:gd name="T56" fmla="*/ 20 w 356"/>
                      <a:gd name="T57" fmla="*/ 109 h 362"/>
                      <a:gd name="T58" fmla="*/ 32 w 356"/>
                      <a:gd name="T59" fmla="*/ 79 h 362"/>
                      <a:gd name="T60" fmla="*/ 63 w 356"/>
                      <a:gd name="T61" fmla="*/ 66 h 362"/>
                      <a:gd name="T62" fmla="*/ 70 w 356"/>
                      <a:gd name="T63" fmla="*/ 66 h 362"/>
                      <a:gd name="T64" fmla="*/ 55 w 356"/>
                      <a:gd name="T65" fmla="*/ 7 h 362"/>
                      <a:gd name="T66" fmla="*/ 81 w 356"/>
                      <a:gd name="T67" fmla="*/ 0 h 362"/>
                      <a:gd name="T68" fmla="*/ 99 w 356"/>
                      <a:gd name="T69" fmla="*/ 66 h 362"/>
                      <a:gd name="T70" fmla="*/ 242 w 356"/>
                      <a:gd name="T71" fmla="*/ 66 h 362"/>
                      <a:gd name="T72" fmla="*/ 256 w 356"/>
                      <a:gd name="T73" fmla="*/ 35 h 362"/>
                      <a:gd name="T74" fmla="*/ 262 w 356"/>
                      <a:gd name="T75" fmla="*/ 18 h 362"/>
                      <a:gd name="T76" fmla="*/ 268 w 356"/>
                      <a:gd name="T77" fmla="*/ 0 h 362"/>
                      <a:gd name="T78" fmla="*/ 294 w 356"/>
                      <a:gd name="T79" fmla="*/ 9 h 362"/>
                      <a:gd name="T80" fmla="*/ 291 w 356"/>
                      <a:gd name="T81" fmla="*/ 195 h 362"/>
                      <a:gd name="T82" fmla="*/ 307 w 356"/>
                      <a:gd name="T83" fmla="*/ 179 h 362"/>
                      <a:gd name="T84" fmla="*/ 307 w 356"/>
                      <a:gd name="T85" fmla="*/ 109 h 362"/>
                      <a:gd name="T86" fmla="*/ 291 w 356"/>
                      <a:gd name="T87" fmla="*/ 94 h 362"/>
                      <a:gd name="T88" fmla="*/ 63 w 356"/>
                      <a:gd name="T89" fmla="*/ 94 h 362"/>
                      <a:gd name="T90" fmla="*/ 47 w 356"/>
                      <a:gd name="T91" fmla="*/ 109 h 362"/>
                      <a:gd name="T92" fmla="*/ 47 w 356"/>
                      <a:gd name="T93" fmla="*/ 179 h 362"/>
                      <a:gd name="T94" fmla="*/ 63 w 356"/>
                      <a:gd name="T95" fmla="*/ 195 h 362"/>
                      <a:gd name="T96" fmla="*/ 291 w 356"/>
                      <a:gd name="T97" fmla="*/ 195 h 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356" h="362">
                        <a:moveTo>
                          <a:pt x="294" y="9"/>
                        </a:moveTo>
                        <a:cubicBezTo>
                          <a:pt x="294" y="11"/>
                          <a:pt x="293" y="12"/>
                          <a:pt x="293" y="13"/>
                        </a:cubicBezTo>
                        <a:cubicBezTo>
                          <a:pt x="284" y="38"/>
                          <a:pt x="284" y="38"/>
                          <a:pt x="284" y="38"/>
                        </a:cubicBezTo>
                        <a:cubicBezTo>
                          <a:pt x="280" y="49"/>
                          <a:pt x="276" y="58"/>
                          <a:pt x="272" y="66"/>
                        </a:cubicBezTo>
                        <a:cubicBezTo>
                          <a:pt x="291" y="66"/>
                          <a:pt x="291" y="66"/>
                          <a:pt x="291" y="66"/>
                        </a:cubicBezTo>
                        <a:cubicBezTo>
                          <a:pt x="303" y="66"/>
                          <a:pt x="313" y="71"/>
                          <a:pt x="321" y="79"/>
                        </a:cubicBezTo>
                        <a:cubicBezTo>
                          <a:pt x="330" y="87"/>
                          <a:pt x="334" y="98"/>
                          <a:pt x="334" y="109"/>
                        </a:cubicBezTo>
                        <a:cubicBezTo>
                          <a:pt x="334" y="179"/>
                          <a:pt x="334" y="179"/>
                          <a:pt x="334" y="179"/>
                        </a:cubicBezTo>
                        <a:cubicBezTo>
                          <a:pt x="334" y="191"/>
                          <a:pt x="330" y="201"/>
                          <a:pt x="321" y="209"/>
                        </a:cubicBezTo>
                        <a:cubicBezTo>
                          <a:pt x="313" y="218"/>
                          <a:pt x="303" y="222"/>
                          <a:pt x="291" y="222"/>
                        </a:cubicBezTo>
                        <a:cubicBezTo>
                          <a:pt x="260" y="222"/>
                          <a:pt x="260" y="222"/>
                          <a:pt x="260" y="222"/>
                        </a:cubicBezTo>
                        <a:cubicBezTo>
                          <a:pt x="260" y="308"/>
                          <a:pt x="260" y="308"/>
                          <a:pt x="260" y="308"/>
                        </a:cubicBezTo>
                        <a:cubicBezTo>
                          <a:pt x="260" y="323"/>
                          <a:pt x="268" y="331"/>
                          <a:pt x="283" y="331"/>
                        </a:cubicBezTo>
                        <a:cubicBezTo>
                          <a:pt x="356" y="331"/>
                          <a:pt x="356" y="331"/>
                          <a:pt x="356" y="331"/>
                        </a:cubicBezTo>
                        <a:cubicBezTo>
                          <a:pt x="356" y="359"/>
                          <a:pt x="356" y="359"/>
                          <a:pt x="356" y="359"/>
                        </a:cubicBezTo>
                        <a:cubicBezTo>
                          <a:pt x="283" y="359"/>
                          <a:pt x="283" y="359"/>
                          <a:pt x="283" y="359"/>
                        </a:cubicBezTo>
                        <a:cubicBezTo>
                          <a:pt x="269" y="359"/>
                          <a:pt x="257" y="354"/>
                          <a:pt x="247" y="344"/>
                        </a:cubicBezTo>
                        <a:cubicBezTo>
                          <a:pt x="238" y="334"/>
                          <a:pt x="233" y="322"/>
                          <a:pt x="233" y="308"/>
                        </a:cubicBezTo>
                        <a:cubicBezTo>
                          <a:pt x="233" y="222"/>
                          <a:pt x="233" y="222"/>
                          <a:pt x="233" y="222"/>
                        </a:cubicBezTo>
                        <a:cubicBezTo>
                          <a:pt x="118" y="222"/>
                          <a:pt x="118" y="222"/>
                          <a:pt x="118" y="222"/>
                        </a:cubicBezTo>
                        <a:cubicBezTo>
                          <a:pt x="110" y="251"/>
                          <a:pt x="98" y="276"/>
                          <a:pt x="82" y="297"/>
                        </a:cubicBezTo>
                        <a:cubicBezTo>
                          <a:pt x="66" y="320"/>
                          <a:pt x="44" y="341"/>
                          <a:pt x="16" y="362"/>
                        </a:cubicBezTo>
                        <a:cubicBezTo>
                          <a:pt x="0" y="340"/>
                          <a:pt x="0" y="340"/>
                          <a:pt x="0" y="340"/>
                        </a:cubicBezTo>
                        <a:cubicBezTo>
                          <a:pt x="24" y="323"/>
                          <a:pt x="44" y="304"/>
                          <a:pt x="58" y="285"/>
                        </a:cubicBezTo>
                        <a:cubicBezTo>
                          <a:pt x="71" y="267"/>
                          <a:pt x="81" y="246"/>
                          <a:pt x="89" y="222"/>
                        </a:cubicBezTo>
                        <a:cubicBezTo>
                          <a:pt x="63" y="222"/>
                          <a:pt x="63" y="222"/>
                          <a:pt x="63" y="222"/>
                        </a:cubicBezTo>
                        <a:cubicBezTo>
                          <a:pt x="51" y="222"/>
                          <a:pt x="41" y="218"/>
                          <a:pt x="32" y="209"/>
                        </a:cubicBezTo>
                        <a:cubicBezTo>
                          <a:pt x="24" y="201"/>
                          <a:pt x="20" y="191"/>
                          <a:pt x="20" y="179"/>
                        </a:cubicBezTo>
                        <a:cubicBezTo>
                          <a:pt x="20" y="109"/>
                          <a:pt x="20" y="109"/>
                          <a:pt x="20" y="109"/>
                        </a:cubicBezTo>
                        <a:cubicBezTo>
                          <a:pt x="20" y="98"/>
                          <a:pt x="24" y="87"/>
                          <a:pt x="32" y="79"/>
                        </a:cubicBezTo>
                        <a:cubicBezTo>
                          <a:pt x="41" y="71"/>
                          <a:pt x="51" y="66"/>
                          <a:pt x="63" y="66"/>
                        </a:cubicBezTo>
                        <a:cubicBezTo>
                          <a:pt x="70" y="66"/>
                          <a:pt x="70" y="66"/>
                          <a:pt x="70" y="66"/>
                        </a:cubicBezTo>
                        <a:cubicBezTo>
                          <a:pt x="55" y="7"/>
                          <a:pt x="55" y="7"/>
                          <a:pt x="55" y="7"/>
                        </a:cubicBezTo>
                        <a:cubicBezTo>
                          <a:pt x="81" y="0"/>
                          <a:pt x="81" y="0"/>
                          <a:pt x="81" y="0"/>
                        </a:cubicBezTo>
                        <a:cubicBezTo>
                          <a:pt x="99" y="66"/>
                          <a:pt x="99" y="66"/>
                          <a:pt x="99" y="66"/>
                        </a:cubicBezTo>
                        <a:cubicBezTo>
                          <a:pt x="242" y="66"/>
                          <a:pt x="242" y="66"/>
                          <a:pt x="242" y="66"/>
                        </a:cubicBezTo>
                        <a:cubicBezTo>
                          <a:pt x="247" y="57"/>
                          <a:pt x="252" y="47"/>
                          <a:pt x="256" y="35"/>
                        </a:cubicBezTo>
                        <a:cubicBezTo>
                          <a:pt x="258" y="30"/>
                          <a:pt x="260" y="24"/>
                          <a:pt x="262" y="18"/>
                        </a:cubicBezTo>
                        <a:cubicBezTo>
                          <a:pt x="268" y="0"/>
                          <a:pt x="268" y="0"/>
                          <a:pt x="268" y="0"/>
                        </a:cubicBezTo>
                        <a:lnTo>
                          <a:pt x="294" y="9"/>
                        </a:lnTo>
                        <a:close/>
                        <a:moveTo>
                          <a:pt x="291" y="195"/>
                        </a:moveTo>
                        <a:cubicBezTo>
                          <a:pt x="302" y="195"/>
                          <a:pt x="307" y="190"/>
                          <a:pt x="307" y="179"/>
                        </a:cubicBezTo>
                        <a:cubicBezTo>
                          <a:pt x="307" y="109"/>
                          <a:pt x="307" y="109"/>
                          <a:pt x="307" y="109"/>
                        </a:cubicBezTo>
                        <a:cubicBezTo>
                          <a:pt x="307" y="99"/>
                          <a:pt x="302" y="94"/>
                          <a:pt x="291" y="94"/>
                        </a:cubicBezTo>
                        <a:cubicBezTo>
                          <a:pt x="63" y="94"/>
                          <a:pt x="63" y="94"/>
                          <a:pt x="63" y="94"/>
                        </a:cubicBezTo>
                        <a:cubicBezTo>
                          <a:pt x="52" y="94"/>
                          <a:pt x="47" y="99"/>
                          <a:pt x="47" y="109"/>
                        </a:cubicBezTo>
                        <a:cubicBezTo>
                          <a:pt x="47" y="179"/>
                          <a:pt x="47" y="179"/>
                          <a:pt x="47" y="179"/>
                        </a:cubicBezTo>
                        <a:cubicBezTo>
                          <a:pt x="47" y="190"/>
                          <a:pt x="52" y="195"/>
                          <a:pt x="63" y="195"/>
                        </a:cubicBezTo>
                        <a:lnTo>
                          <a:pt x="291" y="1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2774504" y="3440495"/>
                    <a:ext cx="421675" cy="433045"/>
                  </a:xfrm>
                  <a:custGeom>
                    <a:avLst/>
                    <a:gdLst>
                      <a:gd name="T0" fmla="*/ 92 w 360"/>
                      <a:gd name="T1" fmla="*/ 76 h 369"/>
                      <a:gd name="T2" fmla="*/ 82 w 360"/>
                      <a:gd name="T3" fmla="*/ 93 h 369"/>
                      <a:gd name="T4" fmla="*/ 329 w 360"/>
                      <a:gd name="T5" fmla="*/ 93 h 369"/>
                      <a:gd name="T6" fmla="*/ 329 w 360"/>
                      <a:gd name="T7" fmla="*/ 70 h 369"/>
                      <a:gd name="T8" fmla="*/ 313 w 360"/>
                      <a:gd name="T9" fmla="*/ 54 h 369"/>
                      <a:gd name="T10" fmla="*/ 48 w 360"/>
                      <a:gd name="T11" fmla="*/ 54 h 369"/>
                      <a:gd name="T12" fmla="*/ 32 w 360"/>
                      <a:gd name="T13" fmla="*/ 70 h 369"/>
                      <a:gd name="T14" fmla="*/ 32 w 360"/>
                      <a:gd name="T15" fmla="*/ 93 h 369"/>
                      <a:gd name="T16" fmla="*/ 4 w 360"/>
                      <a:gd name="T17" fmla="*/ 93 h 369"/>
                      <a:gd name="T18" fmla="*/ 4 w 360"/>
                      <a:gd name="T19" fmla="*/ 70 h 369"/>
                      <a:gd name="T20" fmla="*/ 17 w 360"/>
                      <a:gd name="T21" fmla="*/ 40 h 369"/>
                      <a:gd name="T22" fmla="*/ 48 w 360"/>
                      <a:gd name="T23" fmla="*/ 27 h 369"/>
                      <a:gd name="T24" fmla="*/ 167 w 360"/>
                      <a:gd name="T25" fmla="*/ 27 h 369"/>
                      <a:gd name="T26" fmla="*/ 167 w 360"/>
                      <a:gd name="T27" fmla="*/ 0 h 369"/>
                      <a:gd name="T28" fmla="*/ 194 w 360"/>
                      <a:gd name="T29" fmla="*/ 0 h 369"/>
                      <a:gd name="T30" fmla="*/ 194 w 360"/>
                      <a:gd name="T31" fmla="*/ 27 h 369"/>
                      <a:gd name="T32" fmla="*/ 313 w 360"/>
                      <a:gd name="T33" fmla="*/ 27 h 369"/>
                      <a:gd name="T34" fmla="*/ 344 w 360"/>
                      <a:gd name="T35" fmla="*/ 40 h 369"/>
                      <a:gd name="T36" fmla="*/ 356 w 360"/>
                      <a:gd name="T37" fmla="*/ 70 h 369"/>
                      <a:gd name="T38" fmla="*/ 356 w 360"/>
                      <a:gd name="T39" fmla="*/ 93 h 369"/>
                      <a:gd name="T40" fmla="*/ 337 w 360"/>
                      <a:gd name="T41" fmla="*/ 93 h 369"/>
                      <a:gd name="T42" fmla="*/ 230 w 360"/>
                      <a:gd name="T43" fmla="*/ 181 h 369"/>
                      <a:gd name="T44" fmla="*/ 360 w 360"/>
                      <a:gd name="T45" fmla="*/ 218 h 369"/>
                      <a:gd name="T46" fmla="*/ 353 w 360"/>
                      <a:gd name="T47" fmla="*/ 244 h 369"/>
                      <a:gd name="T48" fmla="*/ 190 w 360"/>
                      <a:gd name="T49" fmla="*/ 198 h 369"/>
                      <a:gd name="T50" fmla="*/ 2 w 360"/>
                      <a:gd name="T51" fmla="*/ 240 h 369"/>
                      <a:gd name="T52" fmla="*/ 0 w 360"/>
                      <a:gd name="T53" fmla="*/ 213 h 369"/>
                      <a:gd name="T54" fmla="*/ 150 w 360"/>
                      <a:gd name="T55" fmla="*/ 187 h 369"/>
                      <a:gd name="T56" fmla="*/ 38 w 360"/>
                      <a:gd name="T57" fmla="*/ 155 h 369"/>
                      <a:gd name="T58" fmla="*/ 45 w 360"/>
                      <a:gd name="T59" fmla="*/ 128 h 369"/>
                      <a:gd name="T60" fmla="*/ 196 w 360"/>
                      <a:gd name="T61" fmla="*/ 171 h 369"/>
                      <a:gd name="T62" fmla="*/ 281 w 360"/>
                      <a:gd name="T63" fmla="*/ 121 h 369"/>
                      <a:gd name="T64" fmla="*/ 34 w 360"/>
                      <a:gd name="T65" fmla="*/ 121 h 369"/>
                      <a:gd name="T66" fmla="*/ 69 w 360"/>
                      <a:gd name="T67" fmla="*/ 61 h 369"/>
                      <a:gd name="T68" fmla="*/ 92 w 360"/>
                      <a:gd name="T69" fmla="*/ 76 h 369"/>
                      <a:gd name="T70" fmla="*/ 73 w 360"/>
                      <a:gd name="T71" fmla="*/ 369 h 369"/>
                      <a:gd name="T72" fmla="*/ 42 w 360"/>
                      <a:gd name="T73" fmla="*/ 356 h 369"/>
                      <a:gd name="T74" fmla="*/ 30 w 360"/>
                      <a:gd name="T75" fmla="*/ 325 h 369"/>
                      <a:gd name="T76" fmla="*/ 30 w 360"/>
                      <a:gd name="T77" fmla="*/ 290 h 369"/>
                      <a:gd name="T78" fmla="*/ 42 w 360"/>
                      <a:gd name="T79" fmla="*/ 260 h 369"/>
                      <a:gd name="T80" fmla="*/ 73 w 360"/>
                      <a:gd name="T81" fmla="*/ 247 h 369"/>
                      <a:gd name="T82" fmla="*/ 288 w 360"/>
                      <a:gd name="T83" fmla="*/ 247 h 369"/>
                      <a:gd name="T84" fmla="*/ 319 w 360"/>
                      <a:gd name="T85" fmla="*/ 260 h 369"/>
                      <a:gd name="T86" fmla="*/ 331 w 360"/>
                      <a:gd name="T87" fmla="*/ 290 h 369"/>
                      <a:gd name="T88" fmla="*/ 331 w 360"/>
                      <a:gd name="T89" fmla="*/ 325 h 369"/>
                      <a:gd name="T90" fmla="*/ 319 w 360"/>
                      <a:gd name="T91" fmla="*/ 356 h 369"/>
                      <a:gd name="T92" fmla="*/ 288 w 360"/>
                      <a:gd name="T93" fmla="*/ 369 h 369"/>
                      <a:gd name="T94" fmla="*/ 73 w 360"/>
                      <a:gd name="T95" fmla="*/ 369 h 369"/>
                      <a:gd name="T96" fmla="*/ 288 w 360"/>
                      <a:gd name="T97" fmla="*/ 341 h 369"/>
                      <a:gd name="T98" fmla="*/ 304 w 360"/>
                      <a:gd name="T99" fmla="*/ 325 h 369"/>
                      <a:gd name="T100" fmla="*/ 304 w 360"/>
                      <a:gd name="T101" fmla="*/ 290 h 369"/>
                      <a:gd name="T102" fmla="*/ 288 w 360"/>
                      <a:gd name="T103" fmla="*/ 274 h 369"/>
                      <a:gd name="T104" fmla="*/ 73 w 360"/>
                      <a:gd name="T105" fmla="*/ 274 h 369"/>
                      <a:gd name="T106" fmla="*/ 57 w 360"/>
                      <a:gd name="T107" fmla="*/ 290 h 369"/>
                      <a:gd name="T108" fmla="*/ 57 w 360"/>
                      <a:gd name="T109" fmla="*/ 325 h 369"/>
                      <a:gd name="T110" fmla="*/ 73 w 360"/>
                      <a:gd name="T111" fmla="*/ 341 h 369"/>
                      <a:gd name="T112" fmla="*/ 288 w 360"/>
                      <a:gd name="T113" fmla="*/ 341 h 3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60" h="369">
                        <a:moveTo>
                          <a:pt x="92" y="76"/>
                        </a:moveTo>
                        <a:cubicBezTo>
                          <a:pt x="82" y="93"/>
                          <a:pt x="82" y="93"/>
                          <a:pt x="82" y="93"/>
                        </a:cubicBezTo>
                        <a:cubicBezTo>
                          <a:pt x="329" y="93"/>
                          <a:pt x="329" y="93"/>
                          <a:pt x="329" y="93"/>
                        </a:cubicBezTo>
                        <a:cubicBezTo>
                          <a:pt x="329" y="70"/>
                          <a:pt x="329" y="70"/>
                          <a:pt x="329" y="70"/>
                        </a:cubicBezTo>
                        <a:cubicBezTo>
                          <a:pt x="329" y="60"/>
                          <a:pt x="324" y="54"/>
                          <a:pt x="313" y="54"/>
                        </a:cubicBezTo>
                        <a:cubicBezTo>
                          <a:pt x="48" y="54"/>
                          <a:pt x="48" y="54"/>
                          <a:pt x="48" y="54"/>
                        </a:cubicBezTo>
                        <a:cubicBezTo>
                          <a:pt x="37" y="54"/>
                          <a:pt x="32" y="60"/>
                          <a:pt x="32" y="70"/>
                        </a:cubicBezTo>
                        <a:cubicBezTo>
                          <a:pt x="32" y="93"/>
                          <a:pt x="32" y="93"/>
                          <a:pt x="32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70"/>
                          <a:pt x="4" y="70"/>
                          <a:pt x="4" y="70"/>
                        </a:cubicBezTo>
                        <a:cubicBezTo>
                          <a:pt x="4" y="59"/>
                          <a:pt x="9" y="48"/>
                          <a:pt x="17" y="40"/>
                        </a:cubicBezTo>
                        <a:cubicBezTo>
                          <a:pt x="26" y="31"/>
                          <a:pt x="36" y="27"/>
                          <a:pt x="48" y="27"/>
                        </a:cubicBezTo>
                        <a:cubicBezTo>
                          <a:pt x="167" y="27"/>
                          <a:pt x="167" y="27"/>
                          <a:pt x="167" y="27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94" y="0"/>
                          <a:pt x="194" y="0"/>
                          <a:pt x="194" y="0"/>
                        </a:cubicBezTo>
                        <a:cubicBezTo>
                          <a:pt x="194" y="27"/>
                          <a:pt x="194" y="27"/>
                          <a:pt x="194" y="27"/>
                        </a:cubicBezTo>
                        <a:cubicBezTo>
                          <a:pt x="313" y="27"/>
                          <a:pt x="313" y="27"/>
                          <a:pt x="313" y="27"/>
                        </a:cubicBezTo>
                        <a:cubicBezTo>
                          <a:pt x="325" y="27"/>
                          <a:pt x="335" y="31"/>
                          <a:pt x="344" y="40"/>
                        </a:cubicBezTo>
                        <a:cubicBezTo>
                          <a:pt x="352" y="48"/>
                          <a:pt x="356" y="59"/>
                          <a:pt x="356" y="70"/>
                        </a:cubicBezTo>
                        <a:cubicBezTo>
                          <a:pt x="356" y="93"/>
                          <a:pt x="356" y="93"/>
                          <a:pt x="356" y="93"/>
                        </a:cubicBezTo>
                        <a:cubicBezTo>
                          <a:pt x="337" y="93"/>
                          <a:pt x="337" y="93"/>
                          <a:pt x="337" y="93"/>
                        </a:cubicBezTo>
                        <a:cubicBezTo>
                          <a:pt x="314" y="127"/>
                          <a:pt x="279" y="156"/>
                          <a:pt x="230" y="181"/>
                        </a:cubicBezTo>
                        <a:cubicBezTo>
                          <a:pt x="360" y="218"/>
                          <a:pt x="360" y="218"/>
                          <a:pt x="360" y="218"/>
                        </a:cubicBezTo>
                        <a:cubicBezTo>
                          <a:pt x="353" y="244"/>
                          <a:pt x="353" y="244"/>
                          <a:pt x="353" y="244"/>
                        </a:cubicBezTo>
                        <a:cubicBezTo>
                          <a:pt x="190" y="198"/>
                          <a:pt x="190" y="198"/>
                          <a:pt x="190" y="198"/>
                        </a:cubicBezTo>
                        <a:cubicBezTo>
                          <a:pt x="134" y="221"/>
                          <a:pt x="71" y="235"/>
                          <a:pt x="2" y="240"/>
                        </a:cubicBezTo>
                        <a:cubicBezTo>
                          <a:pt x="0" y="213"/>
                          <a:pt x="0" y="213"/>
                          <a:pt x="0" y="213"/>
                        </a:cubicBezTo>
                        <a:cubicBezTo>
                          <a:pt x="53" y="209"/>
                          <a:pt x="103" y="200"/>
                          <a:pt x="150" y="187"/>
                        </a:cubicBezTo>
                        <a:cubicBezTo>
                          <a:pt x="38" y="155"/>
                          <a:pt x="38" y="155"/>
                          <a:pt x="38" y="155"/>
                        </a:cubicBezTo>
                        <a:cubicBezTo>
                          <a:pt x="45" y="128"/>
                          <a:pt x="45" y="128"/>
                          <a:pt x="45" y="128"/>
                        </a:cubicBezTo>
                        <a:cubicBezTo>
                          <a:pt x="196" y="171"/>
                          <a:pt x="196" y="171"/>
                          <a:pt x="196" y="171"/>
                        </a:cubicBezTo>
                        <a:cubicBezTo>
                          <a:pt x="232" y="156"/>
                          <a:pt x="261" y="140"/>
                          <a:pt x="281" y="121"/>
                        </a:cubicBezTo>
                        <a:cubicBezTo>
                          <a:pt x="34" y="121"/>
                          <a:pt x="34" y="121"/>
                          <a:pt x="34" y="121"/>
                        </a:cubicBezTo>
                        <a:cubicBezTo>
                          <a:pt x="69" y="61"/>
                          <a:pt x="69" y="61"/>
                          <a:pt x="69" y="61"/>
                        </a:cubicBezTo>
                        <a:lnTo>
                          <a:pt x="92" y="76"/>
                        </a:lnTo>
                        <a:close/>
                        <a:moveTo>
                          <a:pt x="73" y="369"/>
                        </a:moveTo>
                        <a:cubicBezTo>
                          <a:pt x="61" y="369"/>
                          <a:pt x="51" y="364"/>
                          <a:pt x="42" y="356"/>
                        </a:cubicBezTo>
                        <a:cubicBezTo>
                          <a:pt x="34" y="347"/>
                          <a:pt x="30" y="337"/>
                          <a:pt x="30" y="325"/>
                        </a:cubicBezTo>
                        <a:cubicBezTo>
                          <a:pt x="30" y="290"/>
                          <a:pt x="30" y="290"/>
                          <a:pt x="30" y="290"/>
                        </a:cubicBezTo>
                        <a:cubicBezTo>
                          <a:pt x="30" y="278"/>
                          <a:pt x="34" y="268"/>
                          <a:pt x="42" y="260"/>
                        </a:cubicBezTo>
                        <a:cubicBezTo>
                          <a:pt x="51" y="251"/>
                          <a:pt x="61" y="247"/>
                          <a:pt x="73" y="247"/>
                        </a:cubicBezTo>
                        <a:cubicBezTo>
                          <a:pt x="288" y="247"/>
                          <a:pt x="288" y="247"/>
                          <a:pt x="288" y="247"/>
                        </a:cubicBezTo>
                        <a:cubicBezTo>
                          <a:pt x="300" y="247"/>
                          <a:pt x="310" y="251"/>
                          <a:pt x="319" y="260"/>
                        </a:cubicBezTo>
                        <a:cubicBezTo>
                          <a:pt x="327" y="268"/>
                          <a:pt x="331" y="278"/>
                          <a:pt x="331" y="290"/>
                        </a:cubicBezTo>
                        <a:cubicBezTo>
                          <a:pt x="331" y="325"/>
                          <a:pt x="331" y="325"/>
                          <a:pt x="331" y="325"/>
                        </a:cubicBezTo>
                        <a:cubicBezTo>
                          <a:pt x="331" y="337"/>
                          <a:pt x="327" y="347"/>
                          <a:pt x="319" y="356"/>
                        </a:cubicBezTo>
                        <a:cubicBezTo>
                          <a:pt x="310" y="364"/>
                          <a:pt x="300" y="369"/>
                          <a:pt x="288" y="369"/>
                        </a:cubicBezTo>
                        <a:lnTo>
                          <a:pt x="73" y="369"/>
                        </a:lnTo>
                        <a:close/>
                        <a:moveTo>
                          <a:pt x="288" y="341"/>
                        </a:moveTo>
                        <a:cubicBezTo>
                          <a:pt x="299" y="341"/>
                          <a:pt x="304" y="336"/>
                          <a:pt x="304" y="325"/>
                        </a:cubicBezTo>
                        <a:cubicBezTo>
                          <a:pt x="304" y="290"/>
                          <a:pt x="304" y="290"/>
                          <a:pt x="304" y="290"/>
                        </a:cubicBezTo>
                        <a:cubicBezTo>
                          <a:pt x="304" y="279"/>
                          <a:pt x="299" y="274"/>
                          <a:pt x="288" y="274"/>
                        </a:cubicBezTo>
                        <a:cubicBezTo>
                          <a:pt x="73" y="274"/>
                          <a:pt x="73" y="274"/>
                          <a:pt x="73" y="274"/>
                        </a:cubicBezTo>
                        <a:cubicBezTo>
                          <a:pt x="63" y="274"/>
                          <a:pt x="57" y="279"/>
                          <a:pt x="57" y="290"/>
                        </a:cubicBezTo>
                        <a:cubicBezTo>
                          <a:pt x="57" y="325"/>
                          <a:pt x="57" y="325"/>
                          <a:pt x="57" y="325"/>
                        </a:cubicBezTo>
                        <a:cubicBezTo>
                          <a:pt x="57" y="336"/>
                          <a:pt x="63" y="341"/>
                          <a:pt x="73" y="341"/>
                        </a:cubicBezTo>
                        <a:lnTo>
                          <a:pt x="288" y="34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2317831" y="3935828"/>
                  <a:ext cx="857986" cy="140061"/>
                  <a:chOff x="2317831" y="3935828"/>
                  <a:chExt cx="962982" cy="157201"/>
                </a:xfrm>
                <a:solidFill>
                  <a:schemeClr val="bg1"/>
                </a:solidFill>
              </p:grpSpPr>
              <p:sp>
                <p:nvSpPr>
                  <p:cNvPr id="11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2317831" y="3936816"/>
                    <a:ext cx="84038" cy="152752"/>
                  </a:xfrm>
                  <a:custGeom>
                    <a:avLst/>
                    <a:gdLst>
                      <a:gd name="T0" fmla="*/ 72 w 72"/>
                      <a:gd name="T1" fmla="*/ 0 h 130"/>
                      <a:gd name="T2" fmla="*/ 72 w 72"/>
                      <a:gd name="T3" fmla="*/ 128 h 130"/>
                      <a:gd name="T4" fmla="*/ 65 w 72"/>
                      <a:gd name="T5" fmla="*/ 128 h 130"/>
                      <a:gd name="T6" fmla="*/ 42 w 72"/>
                      <a:gd name="T7" fmla="*/ 130 h 130"/>
                      <a:gd name="T8" fmla="*/ 13 w 72"/>
                      <a:gd name="T9" fmla="*/ 123 h 130"/>
                      <a:gd name="T10" fmla="*/ 0 w 72"/>
                      <a:gd name="T11" fmla="*/ 81 h 130"/>
                      <a:gd name="T12" fmla="*/ 3 w 72"/>
                      <a:gd name="T13" fmla="*/ 55 h 130"/>
                      <a:gd name="T14" fmla="*/ 16 w 72"/>
                      <a:gd name="T15" fmla="*/ 37 h 130"/>
                      <a:gd name="T16" fmla="*/ 38 w 72"/>
                      <a:gd name="T17" fmla="*/ 31 h 130"/>
                      <a:gd name="T18" fmla="*/ 47 w 72"/>
                      <a:gd name="T19" fmla="*/ 31 h 130"/>
                      <a:gd name="T20" fmla="*/ 48 w 72"/>
                      <a:gd name="T21" fmla="*/ 31 h 130"/>
                      <a:gd name="T22" fmla="*/ 60 w 72"/>
                      <a:gd name="T23" fmla="*/ 33 h 130"/>
                      <a:gd name="T24" fmla="*/ 60 w 72"/>
                      <a:gd name="T25" fmla="*/ 0 h 130"/>
                      <a:gd name="T26" fmla="*/ 72 w 72"/>
                      <a:gd name="T27" fmla="*/ 0 h 130"/>
                      <a:gd name="T28" fmla="*/ 60 w 72"/>
                      <a:gd name="T29" fmla="*/ 116 h 130"/>
                      <a:gd name="T30" fmla="*/ 60 w 72"/>
                      <a:gd name="T31" fmla="*/ 46 h 130"/>
                      <a:gd name="T32" fmla="*/ 45 w 72"/>
                      <a:gd name="T33" fmla="*/ 44 h 130"/>
                      <a:gd name="T34" fmla="*/ 38 w 72"/>
                      <a:gd name="T35" fmla="*/ 44 h 130"/>
                      <a:gd name="T36" fmla="*/ 23 w 72"/>
                      <a:gd name="T37" fmla="*/ 47 h 130"/>
                      <a:gd name="T38" fmla="*/ 15 w 72"/>
                      <a:gd name="T39" fmla="*/ 61 h 130"/>
                      <a:gd name="T40" fmla="*/ 12 w 72"/>
                      <a:gd name="T41" fmla="*/ 81 h 130"/>
                      <a:gd name="T42" fmla="*/ 14 w 72"/>
                      <a:gd name="T43" fmla="*/ 100 h 130"/>
                      <a:gd name="T44" fmla="*/ 21 w 72"/>
                      <a:gd name="T45" fmla="*/ 113 h 130"/>
                      <a:gd name="T46" fmla="*/ 42 w 72"/>
                      <a:gd name="T47" fmla="*/ 118 h 130"/>
                      <a:gd name="T48" fmla="*/ 60 w 72"/>
                      <a:gd name="T49" fmla="*/ 116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2" h="130">
                        <a:moveTo>
                          <a:pt x="72" y="0"/>
                        </a:moveTo>
                        <a:cubicBezTo>
                          <a:pt x="72" y="128"/>
                          <a:pt x="72" y="128"/>
                          <a:pt x="72" y="128"/>
                        </a:cubicBezTo>
                        <a:cubicBezTo>
                          <a:pt x="65" y="128"/>
                          <a:pt x="65" y="128"/>
                          <a:pt x="65" y="128"/>
                        </a:cubicBezTo>
                        <a:cubicBezTo>
                          <a:pt x="57" y="130"/>
                          <a:pt x="49" y="130"/>
                          <a:pt x="42" y="130"/>
                        </a:cubicBezTo>
                        <a:cubicBezTo>
                          <a:pt x="30" y="130"/>
                          <a:pt x="21" y="128"/>
                          <a:pt x="13" y="123"/>
                        </a:cubicBezTo>
                        <a:cubicBezTo>
                          <a:pt x="4" y="115"/>
                          <a:pt x="0" y="101"/>
                          <a:pt x="0" y="81"/>
                        </a:cubicBezTo>
                        <a:cubicBezTo>
                          <a:pt x="0" y="71"/>
                          <a:pt x="1" y="63"/>
                          <a:pt x="3" y="55"/>
                        </a:cubicBezTo>
                        <a:cubicBezTo>
                          <a:pt x="6" y="47"/>
                          <a:pt x="10" y="41"/>
                          <a:pt x="16" y="37"/>
                        </a:cubicBezTo>
                        <a:cubicBezTo>
                          <a:pt x="21" y="33"/>
                          <a:pt x="29" y="31"/>
                          <a:pt x="38" y="31"/>
                        </a:cubicBezTo>
                        <a:cubicBezTo>
                          <a:pt x="41" y="31"/>
                          <a:pt x="43" y="31"/>
                          <a:pt x="47" y="31"/>
                        </a:cubicBezTo>
                        <a:cubicBezTo>
                          <a:pt x="47" y="31"/>
                          <a:pt x="48" y="31"/>
                          <a:pt x="48" y="31"/>
                        </a:cubicBezTo>
                        <a:cubicBezTo>
                          <a:pt x="60" y="33"/>
                          <a:pt x="60" y="33"/>
                          <a:pt x="60" y="33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lnTo>
                          <a:pt x="72" y="0"/>
                        </a:lnTo>
                        <a:close/>
                        <a:moveTo>
                          <a:pt x="60" y="116"/>
                        </a:moveTo>
                        <a:cubicBezTo>
                          <a:pt x="60" y="46"/>
                          <a:pt x="60" y="46"/>
                          <a:pt x="60" y="46"/>
                        </a:cubicBezTo>
                        <a:cubicBezTo>
                          <a:pt x="45" y="44"/>
                          <a:pt x="45" y="44"/>
                          <a:pt x="45" y="44"/>
                        </a:cubicBezTo>
                        <a:cubicBezTo>
                          <a:pt x="42" y="44"/>
                          <a:pt x="40" y="44"/>
                          <a:pt x="38" y="44"/>
                        </a:cubicBezTo>
                        <a:cubicBezTo>
                          <a:pt x="32" y="44"/>
                          <a:pt x="27" y="45"/>
                          <a:pt x="23" y="47"/>
                        </a:cubicBezTo>
                        <a:cubicBezTo>
                          <a:pt x="19" y="50"/>
                          <a:pt x="17" y="55"/>
                          <a:pt x="15" y="61"/>
                        </a:cubicBezTo>
                        <a:cubicBezTo>
                          <a:pt x="13" y="67"/>
                          <a:pt x="12" y="73"/>
                          <a:pt x="12" y="81"/>
                        </a:cubicBezTo>
                        <a:cubicBezTo>
                          <a:pt x="12" y="88"/>
                          <a:pt x="13" y="95"/>
                          <a:pt x="14" y="100"/>
                        </a:cubicBezTo>
                        <a:cubicBezTo>
                          <a:pt x="16" y="107"/>
                          <a:pt x="18" y="111"/>
                          <a:pt x="21" y="113"/>
                        </a:cubicBezTo>
                        <a:cubicBezTo>
                          <a:pt x="25" y="116"/>
                          <a:pt x="32" y="118"/>
                          <a:pt x="42" y="118"/>
                        </a:cubicBezTo>
                        <a:cubicBezTo>
                          <a:pt x="47" y="118"/>
                          <a:pt x="53" y="117"/>
                          <a:pt x="60" y="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" name="Freeform 8"/>
                  <p:cNvSpPr>
                    <a:spLocks/>
                  </p:cNvSpPr>
                  <p:nvPr/>
                </p:nvSpPr>
                <p:spPr bwMode="auto">
                  <a:xfrm>
                    <a:off x="2434991" y="3977847"/>
                    <a:ext cx="85522" cy="114194"/>
                  </a:xfrm>
                  <a:custGeom>
                    <a:avLst/>
                    <a:gdLst>
                      <a:gd name="T0" fmla="*/ 60 w 73"/>
                      <a:gd name="T1" fmla="*/ 95 h 97"/>
                      <a:gd name="T2" fmla="*/ 60 w 73"/>
                      <a:gd name="T3" fmla="*/ 89 h 97"/>
                      <a:gd name="T4" fmla="*/ 53 w 73"/>
                      <a:gd name="T5" fmla="*/ 91 h 97"/>
                      <a:gd name="T6" fmla="*/ 45 w 73"/>
                      <a:gd name="T7" fmla="*/ 94 h 97"/>
                      <a:gd name="T8" fmla="*/ 28 w 73"/>
                      <a:gd name="T9" fmla="*/ 97 h 97"/>
                      <a:gd name="T10" fmla="*/ 8 w 73"/>
                      <a:gd name="T11" fmla="*/ 90 h 97"/>
                      <a:gd name="T12" fmla="*/ 0 w 73"/>
                      <a:gd name="T13" fmla="*/ 66 h 97"/>
                      <a:gd name="T14" fmla="*/ 0 w 73"/>
                      <a:gd name="T15" fmla="*/ 0 h 97"/>
                      <a:gd name="T16" fmla="*/ 12 w 73"/>
                      <a:gd name="T17" fmla="*/ 0 h 97"/>
                      <a:gd name="T18" fmla="*/ 12 w 73"/>
                      <a:gd name="T19" fmla="*/ 66 h 97"/>
                      <a:gd name="T20" fmla="*/ 17 w 73"/>
                      <a:gd name="T21" fmla="*/ 80 h 97"/>
                      <a:gd name="T22" fmla="*/ 28 w 73"/>
                      <a:gd name="T23" fmla="*/ 84 h 97"/>
                      <a:gd name="T24" fmla="*/ 45 w 73"/>
                      <a:gd name="T25" fmla="*/ 81 h 97"/>
                      <a:gd name="T26" fmla="*/ 53 w 73"/>
                      <a:gd name="T27" fmla="*/ 78 h 97"/>
                      <a:gd name="T28" fmla="*/ 60 w 73"/>
                      <a:gd name="T29" fmla="*/ 75 h 97"/>
                      <a:gd name="T30" fmla="*/ 60 w 73"/>
                      <a:gd name="T31" fmla="*/ 0 h 97"/>
                      <a:gd name="T32" fmla="*/ 73 w 73"/>
                      <a:gd name="T33" fmla="*/ 0 h 97"/>
                      <a:gd name="T34" fmla="*/ 73 w 73"/>
                      <a:gd name="T35" fmla="*/ 95 h 97"/>
                      <a:gd name="T36" fmla="*/ 60 w 73"/>
                      <a:gd name="T37" fmla="*/ 95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3" h="97">
                        <a:moveTo>
                          <a:pt x="60" y="95"/>
                        </a:moveTo>
                        <a:cubicBezTo>
                          <a:pt x="60" y="89"/>
                          <a:pt x="60" y="89"/>
                          <a:pt x="60" y="89"/>
                        </a:cubicBezTo>
                        <a:cubicBezTo>
                          <a:pt x="57" y="90"/>
                          <a:pt x="55" y="91"/>
                          <a:pt x="53" y="91"/>
                        </a:cubicBezTo>
                        <a:cubicBezTo>
                          <a:pt x="45" y="94"/>
                          <a:pt x="45" y="94"/>
                          <a:pt x="45" y="94"/>
                        </a:cubicBezTo>
                        <a:cubicBezTo>
                          <a:pt x="38" y="96"/>
                          <a:pt x="33" y="97"/>
                          <a:pt x="28" y="97"/>
                        </a:cubicBezTo>
                        <a:cubicBezTo>
                          <a:pt x="19" y="97"/>
                          <a:pt x="13" y="94"/>
                          <a:pt x="8" y="90"/>
                        </a:cubicBezTo>
                        <a:cubicBezTo>
                          <a:pt x="3" y="85"/>
                          <a:pt x="0" y="77"/>
                          <a:pt x="0" y="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66"/>
                          <a:pt x="12" y="66"/>
                          <a:pt x="12" y="66"/>
                        </a:cubicBezTo>
                        <a:cubicBezTo>
                          <a:pt x="12" y="72"/>
                          <a:pt x="14" y="77"/>
                          <a:pt x="17" y="80"/>
                        </a:cubicBezTo>
                        <a:cubicBezTo>
                          <a:pt x="19" y="83"/>
                          <a:pt x="23" y="84"/>
                          <a:pt x="28" y="84"/>
                        </a:cubicBezTo>
                        <a:cubicBezTo>
                          <a:pt x="33" y="84"/>
                          <a:pt x="38" y="83"/>
                          <a:pt x="45" y="81"/>
                        </a:cubicBezTo>
                        <a:cubicBezTo>
                          <a:pt x="48" y="80"/>
                          <a:pt x="50" y="79"/>
                          <a:pt x="53" y="78"/>
                        </a:cubicBezTo>
                        <a:cubicBezTo>
                          <a:pt x="60" y="75"/>
                          <a:pt x="60" y="75"/>
                          <a:pt x="60" y="75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73" y="0"/>
                          <a:pt x="73" y="0"/>
                          <a:pt x="73" y="0"/>
                        </a:cubicBezTo>
                        <a:cubicBezTo>
                          <a:pt x="73" y="95"/>
                          <a:pt x="73" y="95"/>
                          <a:pt x="73" y="95"/>
                        </a:cubicBezTo>
                        <a:lnTo>
                          <a:pt x="60" y="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" name="Freeform 9"/>
                  <p:cNvSpPr>
                    <a:spLocks/>
                  </p:cNvSpPr>
                  <p:nvPr/>
                </p:nvSpPr>
                <p:spPr bwMode="auto">
                  <a:xfrm>
                    <a:off x="2555611" y="3935828"/>
                    <a:ext cx="78601" cy="157201"/>
                  </a:xfrm>
                  <a:custGeom>
                    <a:avLst/>
                    <a:gdLst>
                      <a:gd name="T0" fmla="*/ 137 w 159"/>
                      <a:gd name="T1" fmla="*/ 318 h 318"/>
                      <a:gd name="T2" fmla="*/ 28 w 159"/>
                      <a:gd name="T3" fmla="*/ 211 h 318"/>
                      <a:gd name="T4" fmla="*/ 28 w 159"/>
                      <a:gd name="T5" fmla="*/ 309 h 318"/>
                      <a:gd name="T6" fmla="*/ 0 w 159"/>
                      <a:gd name="T7" fmla="*/ 309 h 318"/>
                      <a:gd name="T8" fmla="*/ 0 w 159"/>
                      <a:gd name="T9" fmla="*/ 0 h 318"/>
                      <a:gd name="T10" fmla="*/ 28 w 159"/>
                      <a:gd name="T11" fmla="*/ 0 h 318"/>
                      <a:gd name="T12" fmla="*/ 28 w 159"/>
                      <a:gd name="T13" fmla="*/ 168 h 318"/>
                      <a:gd name="T14" fmla="*/ 132 w 159"/>
                      <a:gd name="T15" fmla="*/ 73 h 318"/>
                      <a:gd name="T16" fmla="*/ 154 w 159"/>
                      <a:gd name="T17" fmla="*/ 95 h 318"/>
                      <a:gd name="T18" fmla="*/ 50 w 159"/>
                      <a:gd name="T19" fmla="*/ 190 h 318"/>
                      <a:gd name="T20" fmla="*/ 159 w 159"/>
                      <a:gd name="T21" fmla="*/ 297 h 318"/>
                      <a:gd name="T22" fmla="*/ 137 w 159"/>
                      <a:gd name="T23" fmla="*/ 318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59" h="318">
                        <a:moveTo>
                          <a:pt x="137" y="318"/>
                        </a:moveTo>
                        <a:lnTo>
                          <a:pt x="28" y="211"/>
                        </a:lnTo>
                        <a:lnTo>
                          <a:pt x="28" y="309"/>
                        </a:lnTo>
                        <a:lnTo>
                          <a:pt x="0" y="309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168"/>
                        </a:lnTo>
                        <a:lnTo>
                          <a:pt x="132" y="73"/>
                        </a:lnTo>
                        <a:lnTo>
                          <a:pt x="154" y="95"/>
                        </a:lnTo>
                        <a:lnTo>
                          <a:pt x="50" y="190"/>
                        </a:lnTo>
                        <a:lnTo>
                          <a:pt x="159" y="297"/>
                        </a:lnTo>
                        <a:lnTo>
                          <a:pt x="137" y="3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2651513" y="3974386"/>
                    <a:ext cx="93925" cy="118643"/>
                  </a:xfrm>
                  <a:custGeom>
                    <a:avLst/>
                    <a:gdLst>
                      <a:gd name="T0" fmla="*/ 76 w 80"/>
                      <a:gd name="T1" fmla="*/ 97 h 101"/>
                      <a:gd name="T2" fmla="*/ 71 w 80"/>
                      <a:gd name="T3" fmla="*/ 98 h 101"/>
                      <a:gd name="T4" fmla="*/ 58 w 80"/>
                      <a:gd name="T5" fmla="*/ 100 h 101"/>
                      <a:gd name="T6" fmla="*/ 44 w 80"/>
                      <a:gd name="T7" fmla="*/ 101 h 101"/>
                      <a:gd name="T8" fmla="*/ 27 w 80"/>
                      <a:gd name="T9" fmla="*/ 99 h 101"/>
                      <a:gd name="T10" fmla="*/ 13 w 80"/>
                      <a:gd name="T11" fmla="*/ 91 h 101"/>
                      <a:gd name="T12" fmla="*/ 4 w 80"/>
                      <a:gd name="T13" fmla="*/ 76 h 101"/>
                      <a:gd name="T14" fmla="*/ 0 w 80"/>
                      <a:gd name="T15" fmla="*/ 50 h 101"/>
                      <a:gd name="T16" fmla="*/ 5 w 80"/>
                      <a:gd name="T17" fmla="*/ 25 h 101"/>
                      <a:gd name="T18" fmla="*/ 16 w 80"/>
                      <a:gd name="T19" fmla="*/ 7 h 101"/>
                      <a:gd name="T20" fmla="*/ 41 w 80"/>
                      <a:gd name="T21" fmla="*/ 0 h 101"/>
                      <a:gd name="T22" fmla="*/ 67 w 80"/>
                      <a:gd name="T23" fmla="*/ 9 h 101"/>
                      <a:gd name="T24" fmla="*/ 79 w 80"/>
                      <a:gd name="T25" fmla="*/ 56 h 101"/>
                      <a:gd name="T26" fmla="*/ 13 w 80"/>
                      <a:gd name="T27" fmla="*/ 56 h 101"/>
                      <a:gd name="T28" fmla="*/ 23 w 80"/>
                      <a:gd name="T29" fmla="*/ 82 h 101"/>
                      <a:gd name="T30" fmla="*/ 44 w 80"/>
                      <a:gd name="T31" fmla="*/ 88 h 101"/>
                      <a:gd name="T32" fmla="*/ 57 w 80"/>
                      <a:gd name="T33" fmla="*/ 87 h 101"/>
                      <a:gd name="T34" fmla="*/ 69 w 80"/>
                      <a:gd name="T35" fmla="*/ 86 h 101"/>
                      <a:gd name="T36" fmla="*/ 73 w 80"/>
                      <a:gd name="T37" fmla="*/ 85 h 101"/>
                      <a:gd name="T38" fmla="*/ 74 w 80"/>
                      <a:gd name="T39" fmla="*/ 84 h 101"/>
                      <a:gd name="T40" fmla="*/ 76 w 80"/>
                      <a:gd name="T41" fmla="*/ 97 h 101"/>
                      <a:gd name="T42" fmla="*/ 13 w 80"/>
                      <a:gd name="T43" fmla="*/ 43 h 101"/>
                      <a:gd name="T44" fmla="*/ 67 w 80"/>
                      <a:gd name="T45" fmla="*/ 43 h 101"/>
                      <a:gd name="T46" fmla="*/ 58 w 80"/>
                      <a:gd name="T47" fmla="*/ 18 h 101"/>
                      <a:gd name="T48" fmla="*/ 58 w 80"/>
                      <a:gd name="T49" fmla="*/ 18 h 101"/>
                      <a:gd name="T50" fmla="*/ 41 w 80"/>
                      <a:gd name="T51" fmla="*/ 13 h 101"/>
                      <a:gd name="T52" fmla="*/ 23 w 80"/>
                      <a:gd name="T53" fmla="*/ 17 h 101"/>
                      <a:gd name="T54" fmla="*/ 13 w 80"/>
                      <a:gd name="T55" fmla="*/ 43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80" h="101">
                        <a:moveTo>
                          <a:pt x="76" y="97"/>
                        </a:moveTo>
                        <a:cubicBezTo>
                          <a:pt x="71" y="98"/>
                          <a:pt x="71" y="98"/>
                          <a:pt x="71" y="98"/>
                        </a:cubicBezTo>
                        <a:cubicBezTo>
                          <a:pt x="58" y="100"/>
                          <a:pt x="58" y="100"/>
                          <a:pt x="58" y="100"/>
                        </a:cubicBezTo>
                        <a:cubicBezTo>
                          <a:pt x="53" y="101"/>
                          <a:pt x="48" y="101"/>
                          <a:pt x="44" y="101"/>
                        </a:cubicBezTo>
                        <a:cubicBezTo>
                          <a:pt x="38" y="101"/>
                          <a:pt x="32" y="100"/>
                          <a:pt x="27" y="99"/>
                        </a:cubicBezTo>
                        <a:cubicBezTo>
                          <a:pt x="22" y="97"/>
                          <a:pt x="17" y="95"/>
                          <a:pt x="13" y="91"/>
                        </a:cubicBezTo>
                        <a:cubicBezTo>
                          <a:pt x="9" y="87"/>
                          <a:pt x="6" y="82"/>
                          <a:pt x="4" y="76"/>
                        </a:cubicBezTo>
                        <a:cubicBezTo>
                          <a:pt x="1" y="69"/>
                          <a:pt x="0" y="60"/>
                          <a:pt x="0" y="50"/>
                        </a:cubicBezTo>
                        <a:cubicBezTo>
                          <a:pt x="1" y="41"/>
                          <a:pt x="2" y="33"/>
                          <a:pt x="5" y="25"/>
                        </a:cubicBezTo>
                        <a:cubicBezTo>
                          <a:pt x="7" y="17"/>
                          <a:pt x="11" y="11"/>
                          <a:pt x="16" y="7"/>
                        </a:cubicBezTo>
                        <a:cubicBezTo>
                          <a:pt x="23" y="2"/>
                          <a:pt x="32" y="0"/>
                          <a:pt x="41" y="0"/>
                        </a:cubicBezTo>
                        <a:cubicBezTo>
                          <a:pt x="52" y="0"/>
                          <a:pt x="61" y="3"/>
                          <a:pt x="67" y="9"/>
                        </a:cubicBezTo>
                        <a:cubicBezTo>
                          <a:pt x="76" y="18"/>
                          <a:pt x="80" y="33"/>
                          <a:pt x="79" y="56"/>
                        </a:cubicBez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14" y="68"/>
                          <a:pt x="17" y="77"/>
                          <a:pt x="23" y="82"/>
                        </a:cubicBezTo>
                        <a:cubicBezTo>
                          <a:pt x="28" y="86"/>
                          <a:pt x="35" y="88"/>
                          <a:pt x="44" y="88"/>
                        </a:cubicBezTo>
                        <a:cubicBezTo>
                          <a:pt x="48" y="88"/>
                          <a:pt x="52" y="88"/>
                          <a:pt x="57" y="87"/>
                        </a:cubicBezTo>
                        <a:cubicBezTo>
                          <a:pt x="60" y="87"/>
                          <a:pt x="64" y="86"/>
                          <a:pt x="69" y="86"/>
                        </a:cubicBezTo>
                        <a:cubicBezTo>
                          <a:pt x="73" y="85"/>
                          <a:pt x="73" y="85"/>
                          <a:pt x="73" y="85"/>
                        </a:cubicBezTo>
                        <a:cubicBezTo>
                          <a:pt x="73" y="85"/>
                          <a:pt x="74" y="84"/>
                          <a:pt x="74" y="84"/>
                        </a:cubicBezTo>
                        <a:lnTo>
                          <a:pt x="76" y="97"/>
                        </a:lnTo>
                        <a:close/>
                        <a:moveTo>
                          <a:pt x="13" y="43"/>
                        </a:moveTo>
                        <a:cubicBezTo>
                          <a:pt x="67" y="43"/>
                          <a:pt x="67" y="43"/>
                          <a:pt x="67" y="43"/>
                        </a:cubicBezTo>
                        <a:cubicBezTo>
                          <a:pt x="67" y="32"/>
                          <a:pt x="64" y="23"/>
                          <a:pt x="58" y="18"/>
                        </a:cubicBezTo>
                        <a:cubicBezTo>
                          <a:pt x="58" y="18"/>
                          <a:pt x="58" y="18"/>
                          <a:pt x="58" y="18"/>
                        </a:cubicBezTo>
                        <a:cubicBezTo>
                          <a:pt x="54" y="14"/>
                          <a:pt x="49" y="13"/>
                          <a:pt x="41" y="13"/>
                        </a:cubicBezTo>
                        <a:cubicBezTo>
                          <a:pt x="34" y="13"/>
                          <a:pt x="28" y="14"/>
                          <a:pt x="23" y="17"/>
                        </a:cubicBezTo>
                        <a:cubicBezTo>
                          <a:pt x="18" y="21"/>
                          <a:pt x="15" y="30"/>
                          <a:pt x="13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2765212" y="3974386"/>
                    <a:ext cx="93925" cy="118643"/>
                  </a:xfrm>
                  <a:custGeom>
                    <a:avLst/>
                    <a:gdLst>
                      <a:gd name="T0" fmla="*/ 76 w 80"/>
                      <a:gd name="T1" fmla="*/ 97 h 101"/>
                      <a:gd name="T2" fmla="*/ 72 w 80"/>
                      <a:gd name="T3" fmla="*/ 98 h 101"/>
                      <a:gd name="T4" fmla="*/ 58 w 80"/>
                      <a:gd name="T5" fmla="*/ 100 h 101"/>
                      <a:gd name="T6" fmla="*/ 44 w 80"/>
                      <a:gd name="T7" fmla="*/ 101 h 101"/>
                      <a:gd name="T8" fmla="*/ 27 w 80"/>
                      <a:gd name="T9" fmla="*/ 99 h 101"/>
                      <a:gd name="T10" fmla="*/ 13 w 80"/>
                      <a:gd name="T11" fmla="*/ 91 h 101"/>
                      <a:gd name="T12" fmla="*/ 4 w 80"/>
                      <a:gd name="T13" fmla="*/ 76 h 101"/>
                      <a:gd name="T14" fmla="*/ 1 w 80"/>
                      <a:gd name="T15" fmla="*/ 50 h 101"/>
                      <a:gd name="T16" fmla="*/ 5 w 80"/>
                      <a:gd name="T17" fmla="*/ 25 h 101"/>
                      <a:gd name="T18" fmla="*/ 17 w 80"/>
                      <a:gd name="T19" fmla="*/ 7 h 101"/>
                      <a:gd name="T20" fmla="*/ 41 w 80"/>
                      <a:gd name="T21" fmla="*/ 0 h 101"/>
                      <a:gd name="T22" fmla="*/ 67 w 80"/>
                      <a:gd name="T23" fmla="*/ 9 h 101"/>
                      <a:gd name="T24" fmla="*/ 79 w 80"/>
                      <a:gd name="T25" fmla="*/ 56 h 101"/>
                      <a:gd name="T26" fmla="*/ 13 w 80"/>
                      <a:gd name="T27" fmla="*/ 56 h 101"/>
                      <a:gd name="T28" fmla="*/ 23 w 80"/>
                      <a:gd name="T29" fmla="*/ 82 h 101"/>
                      <a:gd name="T30" fmla="*/ 44 w 80"/>
                      <a:gd name="T31" fmla="*/ 88 h 101"/>
                      <a:gd name="T32" fmla="*/ 57 w 80"/>
                      <a:gd name="T33" fmla="*/ 87 h 101"/>
                      <a:gd name="T34" fmla="*/ 69 w 80"/>
                      <a:gd name="T35" fmla="*/ 86 h 101"/>
                      <a:gd name="T36" fmla="*/ 73 w 80"/>
                      <a:gd name="T37" fmla="*/ 85 h 101"/>
                      <a:gd name="T38" fmla="*/ 74 w 80"/>
                      <a:gd name="T39" fmla="*/ 84 h 101"/>
                      <a:gd name="T40" fmla="*/ 76 w 80"/>
                      <a:gd name="T41" fmla="*/ 97 h 101"/>
                      <a:gd name="T42" fmla="*/ 14 w 80"/>
                      <a:gd name="T43" fmla="*/ 43 h 101"/>
                      <a:gd name="T44" fmla="*/ 67 w 80"/>
                      <a:gd name="T45" fmla="*/ 43 h 101"/>
                      <a:gd name="T46" fmla="*/ 58 w 80"/>
                      <a:gd name="T47" fmla="*/ 18 h 101"/>
                      <a:gd name="T48" fmla="*/ 58 w 80"/>
                      <a:gd name="T49" fmla="*/ 18 h 101"/>
                      <a:gd name="T50" fmla="*/ 41 w 80"/>
                      <a:gd name="T51" fmla="*/ 13 h 101"/>
                      <a:gd name="T52" fmla="*/ 24 w 80"/>
                      <a:gd name="T53" fmla="*/ 17 h 101"/>
                      <a:gd name="T54" fmla="*/ 14 w 80"/>
                      <a:gd name="T55" fmla="*/ 43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80" h="101">
                        <a:moveTo>
                          <a:pt x="76" y="97"/>
                        </a:moveTo>
                        <a:cubicBezTo>
                          <a:pt x="72" y="98"/>
                          <a:pt x="72" y="98"/>
                          <a:pt x="72" y="98"/>
                        </a:cubicBezTo>
                        <a:cubicBezTo>
                          <a:pt x="58" y="100"/>
                          <a:pt x="58" y="100"/>
                          <a:pt x="58" y="100"/>
                        </a:cubicBezTo>
                        <a:cubicBezTo>
                          <a:pt x="53" y="101"/>
                          <a:pt x="48" y="101"/>
                          <a:pt x="44" y="101"/>
                        </a:cubicBezTo>
                        <a:cubicBezTo>
                          <a:pt x="38" y="101"/>
                          <a:pt x="32" y="100"/>
                          <a:pt x="27" y="99"/>
                        </a:cubicBezTo>
                        <a:cubicBezTo>
                          <a:pt x="22" y="97"/>
                          <a:pt x="17" y="95"/>
                          <a:pt x="13" y="91"/>
                        </a:cubicBezTo>
                        <a:cubicBezTo>
                          <a:pt x="9" y="87"/>
                          <a:pt x="6" y="82"/>
                          <a:pt x="4" y="76"/>
                        </a:cubicBezTo>
                        <a:cubicBezTo>
                          <a:pt x="1" y="69"/>
                          <a:pt x="0" y="60"/>
                          <a:pt x="1" y="50"/>
                        </a:cubicBezTo>
                        <a:cubicBezTo>
                          <a:pt x="1" y="41"/>
                          <a:pt x="2" y="33"/>
                          <a:pt x="5" y="25"/>
                        </a:cubicBezTo>
                        <a:cubicBezTo>
                          <a:pt x="7" y="17"/>
                          <a:pt x="11" y="11"/>
                          <a:pt x="17" y="7"/>
                        </a:cubicBezTo>
                        <a:cubicBezTo>
                          <a:pt x="24" y="2"/>
                          <a:pt x="32" y="0"/>
                          <a:pt x="41" y="0"/>
                        </a:cubicBezTo>
                        <a:cubicBezTo>
                          <a:pt x="52" y="0"/>
                          <a:pt x="61" y="3"/>
                          <a:pt x="67" y="9"/>
                        </a:cubicBezTo>
                        <a:cubicBezTo>
                          <a:pt x="76" y="18"/>
                          <a:pt x="80" y="33"/>
                          <a:pt x="79" y="56"/>
                        </a:cubicBez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14" y="68"/>
                          <a:pt x="17" y="77"/>
                          <a:pt x="23" y="82"/>
                        </a:cubicBezTo>
                        <a:cubicBezTo>
                          <a:pt x="28" y="86"/>
                          <a:pt x="35" y="88"/>
                          <a:pt x="44" y="88"/>
                        </a:cubicBezTo>
                        <a:cubicBezTo>
                          <a:pt x="48" y="88"/>
                          <a:pt x="52" y="88"/>
                          <a:pt x="57" y="87"/>
                        </a:cubicBezTo>
                        <a:cubicBezTo>
                          <a:pt x="60" y="87"/>
                          <a:pt x="64" y="86"/>
                          <a:pt x="69" y="86"/>
                        </a:cubicBezTo>
                        <a:cubicBezTo>
                          <a:pt x="73" y="85"/>
                          <a:pt x="73" y="85"/>
                          <a:pt x="73" y="85"/>
                        </a:cubicBezTo>
                        <a:cubicBezTo>
                          <a:pt x="73" y="85"/>
                          <a:pt x="74" y="84"/>
                          <a:pt x="74" y="84"/>
                        </a:cubicBezTo>
                        <a:lnTo>
                          <a:pt x="76" y="97"/>
                        </a:lnTo>
                        <a:close/>
                        <a:moveTo>
                          <a:pt x="14" y="43"/>
                        </a:moveTo>
                        <a:cubicBezTo>
                          <a:pt x="67" y="43"/>
                          <a:pt x="67" y="43"/>
                          <a:pt x="67" y="43"/>
                        </a:cubicBezTo>
                        <a:cubicBezTo>
                          <a:pt x="67" y="32"/>
                          <a:pt x="64" y="23"/>
                          <a:pt x="58" y="18"/>
                        </a:cubicBezTo>
                        <a:cubicBezTo>
                          <a:pt x="58" y="18"/>
                          <a:pt x="58" y="18"/>
                          <a:pt x="58" y="18"/>
                        </a:cubicBezTo>
                        <a:cubicBezTo>
                          <a:pt x="54" y="14"/>
                          <a:pt x="49" y="13"/>
                          <a:pt x="41" y="13"/>
                        </a:cubicBezTo>
                        <a:cubicBezTo>
                          <a:pt x="34" y="13"/>
                          <a:pt x="28" y="14"/>
                          <a:pt x="24" y="17"/>
                        </a:cubicBezTo>
                        <a:cubicBezTo>
                          <a:pt x="18" y="21"/>
                          <a:pt x="15" y="30"/>
                          <a:pt x="14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2884843" y="4067323"/>
                    <a:ext cx="14830" cy="2323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" name="Freeform 13"/>
                  <p:cNvSpPr>
                    <a:spLocks/>
                  </p:cNvSpPr>
                  <p:nvPr/>
                </p:nvSpPr>
                <p:spPr bwMode="auto">
                  <a:xfrm>
                    <a:off x="2926863" y="3974386"/>
                    <a:ext cx="76129" cy="118643"/>
                  </a:xfrm>
                  <a:custGeom>
                    <a:avLst/>
                    <a:gdLst>
                      <a:gd name="T0" fmla="*/ 65 w 65"/>
                      <a:gd name="T1" fmla="*/ 98 h 101"/>
                      <a:gd name="T2" fmla="*/ 42 w 65"/>
                      <a:gd name="T3" fmla="*/ 101 h 101"/>
                      <a:gd name="T4" fmla="*/ 14 w 65"/>
                      <a:gd name="T5" fmla="*/ 92 h 101"/>
                      <a:gd name="T6" fmla="*/ 4 w 65"/>
                      <a:gd name="T7" fmla="*/ 75 h 101"/>
                      <a:gd name="T8" fmla="*/ 0 w 65"/>
                      <a:gd name="T9" fmla="*/ 50 h 101"/>
                      <a:gd name="T10" fmla="*/ 4 w 65"/>
                      <a:gd name="T11" fmla="*/ 25 h 101"/>
                      <a:gd name="T12" fmla="*/ 15 w 65"/>
                      <a:gd name="T13" fmla="*/ 7 h 101"/>
                      <a:gd name="T14" fmla="*/ 40 w 65"/>
                      <a:gd name="T15" fmla="*/ 0 h 101"/>
                      <a:gd name="T16" fmla="*/ 53 w 65"/>
                      <a:gd name="T17" fmla="*/ 1 h 101"/>
                      <a:gd name="T18" fmla="*/ 65 w 65"/>
                      <a:gd name="T19" fmla="*/ 3 h 101"/>
                      <a:gd name="T20" fmla="*/ 62 w 65"/>
                      <a:gd name="T21" fmla="*/ 15 h 101"/>
                      <a:gd name="T22" fmla="*/ 52 w 65"/>
                      <a:gd name="T23" fmla="*/ 13 h 101"/>
                      <a:gd name="T24" fmla="*/ 40 w 65"/>
                      <a:gd name="T25" fmla="*/ 12 h 101"/>
                      <a:gd name="T26" fmla="*/ 23 w 65"/>
                      <a:gd name="T27" fmla="*/ 17 h 101"/>
                      <a:gd name="T28" fmla="*/ 15 w 65"/>
                      <a:gd name="T29" fmla="*/ 31 h 101"/>
                      <a:gd name="T30" fmla="*/ 13 w 65"/>
                      <a:gd name="T31" fmla="*/ 50 h 101"/>
                      <a:gd name="T32" fmla="*/ 21 w 65"/>
                      <a:gd name="T33" fmla="*/ 83 h 101"/>
                      <a:gd name="T34" fmla="*/ 42 w 65"/>
                      <a:gd name="T35" fmla="*/ 88 h 101"/>
                      <a:gd name="T36" fmla="*/ 62 w 65"/>
                      <a:gd name="T37" fmla="*/ 85 h 101"/>
                      <a:gd name="T38" fmla="*/ 65 w 65"/>
                      <a:gd name="T39" fmla="*/ 98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5" h="101">
                        <a:moveTo>
                          <a:pt x="65" y="98"/>
                        </a:moveTo>
                        <a:cubicBezTo>
                          <a:pt x="58" y="100"/>
                          <a:pt x="50" y="101"/>
                          <a:pt x="42" y="101"/>
                        </a:cubicBezTo>
                        <a:cubicBezTo>
                          <a:pt x="30" y="101"/>
                          <a:pt x="20" y="98"/>
                          <a:pt x="14" y="92"/>
                        </a:cubicBezTo>
                        <a:cubicBezTo>
                          <a:pt x="10" y="89"/>
                          <a:pt x="6" y="83"/>
                          <a:pt x="4" y="75"/>
                        </a:cubicBezTo>
                        <a:cubicBezTo>
                          <a:pt x="2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4" y="25"/>
                        </a:cubicBezTo>
                        <a:cubicBezTo>
                          <a:pt x="7" y="17"/>
                          <a:pt x="10" y="11"/>
                          <a:pt x="15" y="7"/>
                        </a:cubicBezTo>
                        <a:cubicBezTo>
                          <a:pt x="22" y="2"/>
                          <a:pt x="30" y="0"/>
                          <a:pt x="40" y="0"/>
                        </a:cubicBezTo>
                        <a:cubicBezTo>
                          <a:pt x="44" y="0"/>
                          <a:pt x="49" y="0"/>
                          <a:pt x="53" y="1"/>
                        </a:cubicBezTo>
                        <a:cubicBezTo>
                          <a:pt x="57" y="1"/>
                          <a:pt x="61" y="2"/>
                          <a:pt x="65" y="3"/>
                        </a:cubicBezTo>
                        <a:cubicBezTo>
                          <a:pt x="62" y="15"/>
                          <a:pt x="62" y="15"/>
                          <a:pt x="62" y="15"/>
                        </a:cubicBezTo>
                        <a:cubicBezTo>
                          <a:pt x="59" y="15"/>
                          <a:pt x="55" y="14"/>
                          <a:pt x="52" y="13"/>
                        </a:cubicBezTo>
                        <a:cubicBezTo>
                          <a:pt x="48" y="13"/>
                          <a:pt x="44" y="12"/>
                          <a:pt x="40" y="12"/>
                        </a:cubicBezTo>
                        <a:cubicBezTo>
                          <a:pt x="33" y="12"/>
                          <a:pt x="27" y="14"/>
                          <a:pt x="23" y="17"/>
                        </a:cubicBezTo>
                        <a:cubicBezTo>
                          <a:pt x="20" y="20"/>
                          <a:pt x="17" y="24"/>
                          <a:pt x="15" y="31"/>
                        </a:cubicBezTo>
                        <a:cubicBezTo>
                          <a:pt x="14" y="36"/>
                          <a:pt x="13" y="43"/>
                          <a:pt x="13" y="50"/>
                        </a:cubicBezTo>
                        <a:cubicBezTo>
                          <a:pt x="13" y="67"/>
                          <a:pt x="16" y="78"/>
                          <a:pt x="21" y="83"/>
                        </a:cubicBezTo>
                        <a:cubicBezTo>
                          <a:pt x="25" y="86"/>
                          <a:pt x="32" y="88"/>
                          <a:pt x="42" y="88"/>
                        </a:cubicBezTo>
                        <a:cubicBezTo>
                          <a:pt x="48" y="88"/>
                          <a:pt x="55" y="87"/>
                          <a:pt x="62" y="85"/>
                        </a:cubicBezTo>
                        <a:lnTo>
                          <a:pt x="65" y="9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024248" y="3974386"/>
                    <a:ext cx="93431" cy="118643"/>
                  </a:xfrm>
                  <a:custGeom>
                    <a:avLst/>
                    <a:gdLst>
                      <a:gd name="T0" fmla="*/ 74 w 80"/>
                      <a:gd name="T1" fmla="*/ 20 h 101"/>
                      <a:gd name="T2" fmla="*/ 80 w 80"/>
                      <a:gd name="T3" fmla="*/ 51 h 101"/>
                      <a:gd name="T4" fmla="*/ 74 w 80"/>
                      <a:gd name="T5" fmla="*/ 81 h 101"/>
                      <a:gd name="T6" fmla="*/ 59 w 80"/>
                      <a:gd name="T7" fmla="*/ 97 h 101"/>
                      <a:gd name="T8" fmla="*/ 37 w 80"/>
                      <a:gd name="T9" fmla="*/ 101 h 101"/>
                      <a:gd name="T10" fmla="*/ 5 w 80"/>
                      <a:gd name="T11" fmla="*/ 82 h 101"/>
                      <a:gd name="T12" fmla="*/ 0 w 80"/>
                      <a:gd name="T13" fmla="*/ 51 h 101"/>
                      <a:gd name="T14" fmla="*/ 5 w 80"/>
                      <a:gd name="T15" fmla="*/ 20 h 101"/>
                      <a:gd name="T16" fmla="*/ 21 w 80"/>
                      <a:gd name="T17" fmla="*/ 5 h 101"/>
                      <a:gd name="T18" fmla="*/ 43 w 80"/>
                      <a:gd name="T19" fmla="*/ 1 h 101"/>
                      <a:gd name="T20" fmla="*/ 74 w 80"/>
                      <a:gd name="T21" fmla="*/ 20 h 101"/>
                      <a:gd name="T22" fmla="*/ 27 w 80"/>
                      <a:gd name="T23" fmla="*/ 16 h 101"/>
                      <a:gd name="T24" fmla="*/ 17 w 80"/>
                      <a:gd name="T25" fmla="*/ 25 h 101"/>
                      <a:gd name="T26" fmla="*/ 17 w 80"/>
                      <a:gd name="T27" fmla="*/ 25 h 101"/>
                      <a:gd name="T28" fmla="*/ 13 w 80"/>
                      <a:gd name="T29" fmla="*/ 51 h 101"/>
                      <a:gd name="T30" fmla="*/ 17 w 80"/>
                      <a:gd name="T31" fmla="*/ 77 h 101"/>
                      <a:gd name="T32" fmla="*/ 17 w 80"/>
                      <a:gd name="T33" fmla="*/ 77 h 101"/>
                      <a:gd name="T34" fmla="*/ 37 w 80"/>
                      <a:gd name="T35" fmla="*/ 88 h 101"/>
                      <a:gd name="T36" fmla="*/ 52 w 80"/>
                      <a:gd name="T37" fmla="*/ 85 h 101"/>
                      <a:gd name="T38" fmla="*/ 62 w 80"/>
                      <a:gd name="T39" fmla="*/ 76 h 101"/>
                      <a:gd name="T40" fmla="*/ 67 w 80"/>
                      <a:gd name="T41" fmla="*/ 51 h 101"/>
                      <a:gd name="T42" fmla="*/ 62 w 80"/>
                      <a:gd name="T43" fmla="*/ 24 h 101"/>
                      <a:gd name="T44" fmla="*/ 62 w 80"/>
                      <a:gd name="T45" fmla="*/ 24 h 101"/>
                      <a:gd name="T46" fmla="*/ 42 w 80"/>
                      <a:gd name="T47" fmla="*/ 13 h 101"/>
                      <a:gd name="T48" fmla="*/ 27 w 80"/>
                      <a:gd name="T49" fmla="*/ 16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0" h="101">
                        <a:moveTo>
                          <a:pt x="74" y="20"/>
                        </a:moveTo>
                        <a:cubicBezTo>
                          <a:pt x="78" y="28"/>
                          <a:pt x="80" y="39"/>
                          <a:pt x="80" y="51"/>
                        </a:cubicBezTo>
                        <a:cubicBezTo>
                          <a:pt x="80" y="63"/>
                          <a:pt x="78" y="73"/>
                          <a:pt x="74" y="81"/>
                        </a:cubicBezTo>
                        <a:cubicBezTo>
                          <a:pt x="71" y="88"/>
                          <a:pt x="66" y="93"/>
                          <a:pt x="59" y="97"/>
                        </a:cubicBezTo>
                        <a:cubicBezTo>
                          <a:pt x="53" y="99"/>
                          <a:pt x="45" y="101"/>
                          <a:pt x="37" y="101"/>
                        </a:cubicBezTo>
                        <a:cubicBezTo>
                          <a:pt x="21" y="100"/>
                          <a:pt x="10" y="94"/>
                          <a:pt x="5" y="82"/>
                        </a:cubicBezTo>
                        <a:cubicBezTo>
                          <a:pt x="2" y="73"/>
                          <a:pt x="0" y="63"/>
                          <a:pt x="0" y="51"/>
                        </a:cubicBezTo>
                        <a:cubicBezTo>
                          <a:pt x="0" y="39"/>
                          <a:pt x="2" y="28"/>
                          <a:pt x="5" y="20"/>
                        </a:cubicBezTo>
                        <a:cubicBezTo>
                          <a:pt x="8" y="13"/>
                          <a:pt x="13" y="8"/>
                          <a:pt x="21" y="5"/>
                        </a:cubicBezTo>
                        <a:cubicBezTo>
                          <a:pt x="27" y="2"/>
                          <a:pt x="34" y="0"/>
                          <a:pt x="43" y="1"/>
                        </a:cubicBezTo>
                        <a:cubicBezTo>
                          <a:pt x="58" y="1"/>
                          <a:pt x="69" y="8"/>
                          <a:pt x="74" y="20"/>
                        </a:cubicBezTo>
                        <a:close/>
                        <a:moveTo>
                          <a:pt x="27" y="16"/>
                        </a:moveTo>
                        <a:cubicBezTo>
                          <a:pt x="22" y="18"/>
                          <a:pt x="19" y="21"/>
                          <a:pt x="17" y="25"/>
                        </a:cubicBezTo>
                        <a:cubicBezTo>
                          <a:pt x="17" y="25"/>
                          <a:pt x="17" y="25"/>
                          <a:pt x="17" y="25"/>
                        </a:cubicBezTo>
                        <a:cubicBezTo>
                          <a:pt x="14" y="31"/>
                          <a:pt x="13" y="40"/>
                          <a:pt x="13" y="51"/>
                        </a:cubicBezTo>
                        <a:cubicBezTo>
                          <a:pt x="13" y="61"/>
                          <a:pt x="14" y="70"/>
                          <a:pt x="17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20" y="84"/>
                          <a:pt x="27" y="87"/>
                          <a:pt x="37" y="88"/>
                        </a:cubicBezTo>
                        <a:cubicBezTo>
                          <a:pt x="43" y="88"/>
                          <a:pt x="48" y="87"/>
                          <a:pt x="52" y="85"/>
                        </a:cubicBezTo>
                        <a:cubicBezTo>
                          <a:pt x="57" y="83"/>
                          <a:pt x="60" y="80"/>
                          <a:pt x="62" y="76"/>
                        </a:cubicBezTo>
                        <a:cubicBezTo>
                          <a:pt x="65" y="69"/>
                          <a:pt x="67" y="60"/>
                          <a:pt x="67" y="51"/>
                        </a:cubicBezTo>
                        <a:cubicBezTo>
                          <a:pt x="67" y="41"/>
                          <a:pt x="65" y="32"/>
                          <a:pt x="62" y="24"/>
                        </a:cubicBezTo>
                        <a:cubicBezTo>
                          <a:pt x="62" y="24"/>
                          <a:pt x="62" y="24"/>
                          <a:pt x="62" y="24"/>
                        </a:cubicBezTo>
                        <a:cubicBezTo>
                          <a:pt x="59" y="17"/>
                          <a:pt x="53" y="13"/>
                          <a:pt x="42" y="13"/>
                        </a:cubicBezTo>
                        <a:cubicBezTo>
                          <a:pt x="36" y="13"/>
                          <a:pt x="31" y="14"/>
                          <a:pt x="2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Freeform 15"/>
                  <p:cNvSpPr>
                    <a:spLocks/>
                  </p:cNvSpPr>
                  <p:nvPr/>
                </p:nvSpPr>
                <p:spPr bwMode="auto">
                  <a:xfrm>
                    <a:off x="3146846" y="3975870"/>
                    <a:ext cx="133967" cy="112710"/>
                  </a:xfrm>
                  <a:custGeom>
                    <a:avLst/>
                    <a:gdLst>
                      <a:gd name="T0" fmla="*/ 50 w 114"/>
                      <a:gd name="T1" fmla="*/ 96 h 96"/>
                      <a:gd name="T2" fmla="*/ 50 w 114"/>
                      <a:gd name="T3" fmla="*/ 31 h 96"/>
                      <a:gd name="T4" fmla="*/ 38 w 114"/>
                      <a:gd name="T5" fmla="*/ 12 h 96"/>
                      <a:gd name="T6" fmla="*/ 24 w 114"/>
                      <a:gd name="T7" fmla="*/ 16 h 96"/>
                      <a:gd name="T8" fmla="*/ 18 w 114"/>
                      <a:gd name="T9" fmla="*/ 18 h 96"/>
                      <a:gd name="T10" fmla="*/ 12 w 114"/>
                      <a:gd name="T11" fmla="*/ 21 h 96"/>
                      <a:gd name="T12" fmla="*/ 12 w 114"/>
                      <a:gd name="T13" fmla="*/ 96 h 96"/>
                      <a:gd name="T14" fmla="*/ 0 w 114"/>
                      <a:gd name="T15" fmla="*/ 96 h 96"/>
                      <a:gd name="T16" fmla="*/ 0 w 114"/>
                      <a:gd name="T17" fmla="*/ 1 h 96"/>
                      <a:gd name="T18" fmla="*/ 12 w 114"/>
                      <a:gd name="T19" fmla="*/ 1 h 96"/>
                      <a:gd name="T20" fmla="*/ 12 w 114"/>
                      <a:gd name="T21" fmla="*/ 7 h 96"/>
                      <a:gd name="T22" fmla="*/ 25 w 114"/>
                      <a:gd name="T23" fmla="*/ 2 h 96"/>
                      <a:gd name="T24" fmla="*/ 38 w 114"/>
                      <a:gd name="T25" fmla="*/ 0 h 96"/>
                      <a:gd name="T26" fmla="*/ 57 w 114"/>
                      <a:gd name="T27" fmla="*/ 8 h 96"/>
                      <a:gd name="T28" fmla="*/ 71 w 114"/>
                      <a:gd name="T29" fmla="*/ 3 h 96"/>
                      <a:gd name="T30" fmla="*/ 88 w 114"/>
                      <a:gd name="T31" fmla="*/ 0 h 96"/>
                      <a:gd name="T32" fmla="*/ 106 w 114"/>
                      <a:gd name="T33" fmla="*/ 6 h 96"/>
                      <a:gd name="T34" fmla="*/ 114 w 114"/>
                      <a:gd name="T35" fmla="*/ 31 h 96"/>
                      <a:gd name="T36" fmla="*/ 114 w 114"/>
                      <a:gd name="T37" fmla="*/ 96 h 96"/>
                      <a:gd name="T38" fmla="*/ 101 w 114"/>
                      <a:gd name="T39" fmla="*/ 96 h 96"/>
                      <a:gd name="T40" fmla="*/ 101 w 114"/>
                      <a:gd name="T41" fmla="*/ 31 h 96"/>
                      <a:gd name="T42" fmla="*/ 88 w 114"/>
                      <a:gd name="T43" fmla="*/ 12 h 96"/>
                      <a:gd name="T44" fmla="*/ 74 w 114"/>
                      <a:gd name="T45" fmla="*/ 15 h 96"/>
                      <a:gd name="T46" fmla="*/ 62 w 114"/>
                      <a:gd name="T47" fmla="*/ 20 h 96"/>
                      <a:gd name="T48" fmla="*/ 63 w 114"/>
                      <a:gd name="T49" fmla="*/ 31 h 96"/>
                      <a:gd name="T50" fmla="*/ 63 w 114"/>
                      <a:gd name="T51" fmla="*/ 96 h 96"/>
                      <a:gd name="T52" fmla="*/ 50 w 114"/>
                      <a:gd name="T53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14" h="96">
                        <a:moveTo>
                          <a:pt x="50" y="96"/>
                        </a:moveTo>
                        <a:cubicBezTo>
                          <a:pt x="50" y="31"/>
                          <a:pt x="50" y="31"/>
                          <a:pt x="50" y="31"/>
                        </a:cubicBezTo>
                        <a:cubicBezTo>
                          <a:pt x="50" y="18"/>
                          <a:pt x="46" y="12"/>
                          <a:pt x="38" y="12"/>
                        </a:cubicBezTo>
                        <a:cubicBezTo>
                          <a:pt x="35" y="12"/>
                          <a:pt x="30" y="13"/>
                          <a:pt x="24" y="16"/>
                        </a:cubicBezTo>
                        <a:cubicBezTo>
                          <a:pt x="22" y="16"/>
                          <a:pt x="20" y="17"/>
                          <a:pt x="18" y="18"/>
                        </a:cubicBezTo>
                        <a:cubicBezTo>
                          <a:pt x="12" y="21"/>
                          <a:pt x="12" y="21"/>
                          <a:pt x="12" y="21"/>
                        </a:cubicBez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0" y="96"/>
                          <a:pt x="0" y="96"/>
                          <a:pt x="0" y="96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cubicBezTo>
                          <a:pt x="17" y="5"/>
                          <a:pt x="21" y="3"/>
                          <a:pt x="25" y="2"/>
                        </a:cubicBezTo>
                        <a:cubicBezTo>
                          <a:pt x="30" y="1"/>
                          <a:pt x="34" y="0"/>
                          <a:pt x="38" y="0"/>
                        </a:cubicBezTo>
                        <a:cubicBezTo>
                          <a:pt x="47" y="0"/>
                          <a:pt x="53" y="3"/>
                          <a:pt x="57" y="8"/>
                        </a:cubicBezTo>
                        <a:cubicBezTo>
                          <a:pt x="62" y="6"/>
                          <a:pt x="67" y="4"/>
                          <a:pt x="71" y="3"/>
                        </a:cubicBezTo>
                        <a:cubicBezTo>
                          <a:pt x="78" y="1"/>
                          <a:pt x="83" y="0"/>
                          <a:pt x="88" y="0"/>
                        </a:cubicBezTo>
                        <a:cubicBezTo>
                          <a:pt x="96" y="0"/>
                          <a:pt x="102" y="2"/>
                          <a:pt x="106" y="6"/>
                        </a:cubicBezTo>
                        <a:cubicBezTo>
                          <a:pt x="111" y="11"/>
                          <a:pt x="114" y="19"/>
                          <a:pt x="114" y="31"/>
                        </a:cubicBezTo>
                        <a:cubicBezTo>
                          <a:pt x="114" y="96"/>
                          <a:pt x="114" y="96"/>
                          <a:pt x="114" y="96"/>
                        </a:cubicBezTo>
                        <a:cubicBezTo>
                          <a:pt x="101" y="96"/>
                          <a:pt x="101" y="96"/>
                          <a:pt x="101" y="96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18"/>
                          <a:pt x="97" y="12"/>
                          <a:pt x="88" y="12"/>
                        </a:cubicBezTo>
                        <a:cubicBezTo>
                          <a:pt x="84" y="12"/>
                          <a:pt x="80" y="13"/>
                          <a:pt x="74" y="15"/>
                        </a:cubicBezTo>
                        <a:cubicBezTo>
                          <a:pt x="70" y="16"/>
                          <a:pt x="66" y="18"/>
                          <a:pt x="62" y="20"/>
                        </a:cubicBezTo>
                        <a:cubicBezTo>
                          <a:pt x="62" y="24"/>
                          <a:pt x="63" y="27"/>
                          <a:pt x="63" y="31"/>
                        </a:cubicBezTo>
                        <a:cubicBezTo>
                          <a:pt x="63" y="96"/>
                          <a:pt x="63" y="96"/>
                          <a:pt x="63" y="96"/>
                        </a:cubicBezTo>
                        <a:lnTo>
                          <a:pt x="50" y="9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2"/>
            <a:srcRect l="65029" t="52001" r="19071" b="17359"/>
            <a:stretch/>
          </p:blipFill>
          <p:spPr>
            <a:xfrm>
              <a:off x="8239874" y="2815119"/>
              <a:ext cx="2208270" cy="239387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875947" y="53598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促销增值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/>
          <a:srcRect l="44686" t="47661" r="44661" b="42476"/>
          <a:stretch/>
        </p:blipFill>
        <p:spPr>
          <a:xfrm>
            <a:off x="3190221" y="2364859"/>
            <a:ext cx="1166781" cy="77056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/>
          <a:srcRect l="41062" t="60022" r="41037" b="26695"/>
          <a:stretch/>
        </p:blipFill>
        <p:spPr>
          <a:xfrm>
            <a:off x="2686787" y="3330630"/>
            <a:ext cx="1960840" cy="1037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64447" y="4471612"/>
            <a:ext cx="1417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: 5</a:t>
            </a:r>
            <a:endParaRPr lang="zh-CN" altLang="en-US" sz="4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41062" t="60022" r="41037" b="26695"/>
          <a:stretch/>
        </p:blipFill>
        <p:spPr>
          <a:xfrm>
            <a:off x="7423547" y="3223538"/>
            <a:ext cx="1960840" cy="1037690"/>
          </a:xfrm>
          <a:prstGeom prst="rect">
            <a:avLst/>
          </a:prstGeom>
        </p:spPr>
      </p:pic>
      <p:sp>
        <p:nvSpPr>
          <p:cNvPr id="27" name="文本框 4"/>
          <p:cNvSpPr txBox="1"/>
          <p:nvPr/>
        </p:nvSpPr>
        <p:spPr>
          <a:xfrm>
            <a:off x="7702350" y="4364520"/>
            <a:ext cx="1503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16" descr="http://pic22.nipic.com/20120704/8245325_100257662000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87691" y="2767910"/>
            <a:ext cx="2183027" cy="1828801"/>
          </a:xfrm>
          <a:prstGeom prst="rect">
            <a:avLst/>
          </a:prstGeom>
          <a:noFill/>
        </p:spPr>
      </p:pic>
      <p:sp>
        <p:nvSpPr>
          <p:cNvPr id="29" name="文本框 4"/>
          <p:cNvSpPr txBox="1"/>
          <p:nvPr/>
        </p:nvSpPr>
        <p:spPr>
          <a:xfrm>
            <a:off x="7619973" y="2700478"/>
            <a:ext cx="1503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4"/>
          <p:cNvSpPr txBox="1"/>
          <p:nvPr/>
        </p:nvSpPr>
        <p:spPr>
          <a:xfrm>
            <a:off x="5160974" y="5604315"/>
            <a:ext cx="2949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</a:t>
            </a:r>
          </a:p>
        </p:txBody>
      </p:sp>
      <p:sp>
        <p:nvSpPr>
          <p:cNvPr id="31" name="文本框 4"/>
          <p:cNvSpPr txBox="1"/>
          <p:nvPr/>
        </p:nvSpPr>
        <p:spPr>
          <a:xfrm>
            <a:off x="9242828" y="5571364"/>
            <a:ext cx="2949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倍价值</a:t>
            </a:r>
          </a:p>
        </p:txBody>
      </p:sp>
      <p:pic>
        <p:nvPicPr>
          <p:cNvPr id="23554" name="Picture 2" descr="http://pic.58pic.com/58pic/14/73/75/13M58PICV9n_102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4119" y="5263978"/>
            <a:ext cx="1680520" cy="1421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9895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761520" y="1742303"/>
            <a:ext cx="6659884" cy="4944174"/>
            <a:chOff x="2657507" y="530300"/>
            <a:chExt cx="7106651" cy="5765264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137965" y="2777810"/>
              <a:ext cx="0" cy="245185"/>
            </a:xfrm>
            <a:prstGeom prst="line">
              <a:avLst/>
            </a:prstGeom>
            <a:ln w="38100">
              <a:solidFill>
                <a:srgbClr val="F2A3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948845" y="4313022"/>
              <a:ext cx="341074" cy="147680"/>
            </a:xfrm>
            <a:prstGeom prst="line">
              <a:avLst/>
            </a:prstGeom>
            <a:ln w="38100">
              <a:solidFill>
                <a:srgbClr val="1CB7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918540" y="4341028"/>
              <a:ext cx="365220" cy="178581"/>
            </a:xfrm>
            <a:prstGeom prst="line">
              <a:avLst/>
            </a:prstGeom>
            <a:ln w="38100">
              <a:solidFill>
                <a:srgbClr val="8EC2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4005762" y="1818901"/>
              <a:ext cx="4253501" cy="4253501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254072" y="1010578"/>
              <a:ext cx="1756881" cy="1756881"/>
            </a:xfrm>
            <a:prstGeom prst="ellipse">
              <a:avLst/>
            </a:prstGeom>
            <a:solidFill>
              <a:srgbClr val="F2A32A"/>
            </a:solidFill>
            <a:ln w="38100">
              <a:solidFill>
                <a:srgbClr val="F2A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36470" y="3829212"/>
              <a:ext cx="1756881" cy="1756881"/>
            </a:xfrm>
            <a:prstGeom prst="ellipse">
              <a:avLst/>
            </a:prstGeom>
            <a:solidFill>
              <a:srgbClr val="1CB769"/>
            </a:solidFill>
            <a:ln w="38100">
              <a:solidFill>
                <a:srgbClr val="1CB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256578" y="3829212"/>
              <a:ext cx="1756881" cy="1756881"/>
            </a:xfrm>
            <a:prstGeom prst="ellipse">
              <a:avLst/>
            </a:prstGeom>
            <a:solidFill>
              <a:srgbClr val="8EC220"/>
            </a:solidFill>
            <a:ln w="38100">
              <a:solidFill>
                <a:srgbClr val="8EC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69282" y="1457647"/>
              <a:ext cx="1126462" cy="86871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691117" y="4165378"/>
              <a:ext cx="887804" cy="100235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09194" y="4165378"/>
              <a:ext cx="811434" cy="100235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5238977" y="3089772"/>
              <a:ext cx="1756881" cy="1756881"/>
              <a:chOff x="5238977" y="2962772"/>
              <a:chExt cx="1756881" cy="175688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238977" y="2962772"/>
                <a:ext cx="1756881" cy="1756881"/>
              </a:xfrm>
              <a:prstGeom prst="ellipse">
                <a:avLst/>
              </a:prstGeom>
              <a:noFill/>
              <a:ln w="1143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275993" y="2999788"/>
                <a:ext cx="1682849" cy="1682849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等腰三角形 3"/>
            <p:cNvSpPr/>
            <p:nvPr/>
          </p:nvSpPr>
          <p:spPr>
            <a:xfrm rot="5400000">
              <a:off x="5909242" y="5903332"/>
              <a:ext cx="446541" cy="337923"/>
            </a:xfrm>
            <a:custGeom>
              <a:avLst/>
              <a:gdLst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0 w 545691"/>
                <a:gd name="connsiteY3" fmla="*/ 412955 h 412955"/>
                <a:gd name="connsiteX0" fmla="*/ 0 w 545691"/>
                <a:gd name="connsiteY0" fmla="*/ 412955 h 420329"/>
                <a:gd name="connsiteX1" fmla="*/ 272846 w 545691"/>
                <a:gd name="connsiteY1" fmla="*/ 0 h 420329"/>
                <a:gd name="connsiteX2" fmla="*/ 545691 w 545691"/>
                <a:gd name="connsiteY2" fmla="*/ 412955 h 420329"/>
                <a:gd name="connsiteX3" fmla="*/ 265471 w 545691"/>
                <a:gd name="connsiteY3" fmla="*/ 420329 h 420329"/>
                <a:gd name="connsiteX4" fmla="*/ 0 w 545691"/>
                <a:gd name="connsiteY4" fmla="*/ 412955 h 420329"/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272846 w 545691"/>
                <a:gd name="connsiteY3" fmla="*/ 258097 h 412955"/>
                <a:gd name="connsiteX4" fmla="*/ 0 w 545691"/>
                <a:gd name="connsiteY4" fmla="*/ 412955 h 4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691" h="412955">
                  <a:moveTo>
                    <a:pt x="0" y="412955"/>
                  </a:moveTo>
                  <a:lnTo>
                    <a:pt x="272846" y="0"/>
                  </a:lnTo>
                  <a:lnTo>
                    <a:pt x="545691" y="412955"/>
                  </a:lnTo>
                  <a:lnTo>
                    <a:pt x="272846" y="258097"/>
                  </a:lnTo>
                  <a:lnTo>
                    <a:pt x="0" y="412955"/>
                  </a:lnTo>
                  <a:close/>
                </a:path>
              </a:pathLst>
            </a:custGeom>
            <a:solidFill>
              <a:srgbClr val="1CB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3"/>
            <p:cNvSpPr/>
            <p:nvPr/>
          </p:nvSpPr>
          <p:spPr>
            <a:xfrm rot="2213638">
              <a:off x="4034799" y="2749325"/>
              <a:ext cx="446541" cy="337923"/>
            </a:xfrm>
            <a:custGeom>
              <a:avLst/>
              <a:gdLst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0 w 545691"/>
                <a:gd name="connsiteY3" fmla="*/ 412955 h 412955"/>
                <a:gd name="connsiteX0" fmla="*/ 0 w 545691"/>
                <a:gd name="connsiteY0" fmla="*/ 412955 h 420329"/>
                <a:gd name="connsiteX1" fmla="*/ 272846 w 545691"/>
                <a:gd name="connsiteY1" fmla="*/ 0 h 420329"/>
                <a:gd name="connsiteX2" fmla="*/ 545691 w 545691"/>
                <a:gd name="connsiteY2" fmla="*/ 412955 h 420329"/>
                <a:gd name="connsiteX3" fmla="*/ 265471 w 545691"/>
                <a:gd name="connsiteY3" fmla="*/ 420329 h 420329"/>
                <a:gd name="connsiteX4" fmla="*/ 0 w 545691"/>
                <a:gd name="connsiteY4" fmla="*/ 412955 h 420329"/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272846 w 545691"/>
                <a:gd name="connsiteY3" fmla="*/ 258097 h 412955"/>
                <a:gd name="connsiteX4" fmla="*/ 0 w 545691"/>
                <a:gd name="connsiteY4" fmla="*/ 412955 h 4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691" h="412955">
                  <a:moveTo>
                    <a:pt x="0" y="412955"/>
                  </a:moveTo>
                  <a:lnTo>
                    <a:pt x="272846" y="0"/>
                  </a:lnTo>
                  <a:lnTo>
                    <a:pt x="545691" y="412955"/>
                  </a:lnTo>
                  <a:lnTo>
                    <a:pt x="272846" y="258097"/>
                  </a:lnTo>
                  <a:lnTo>
                    <a:pt x="0" y="412955"/>
                  </a:lnTo>
                  <a:close/>
                </a:path>
              </a:pathLst>
            </a:custGeom>
            <a:solidFill>
              <a:srgbClr val="1CB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3"/>
            <p:cNvSpPr/>
            <p:nvPr/>
          </p:nvSpPr>
          <p:spPr>
            <a:xfrm rot="19455189">
              <a:off x="7777258" y="2747266"/>
              <a:ext cx="446541" cy="337923"/>
            </a:xfrm>
            <a:custGeom>
              <a:avLst/>
              <a:gdLst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0 w 545691"/>
                <a:gd name="connsiteY3" fmla="*/ 412955 h 412955"/>
                <a:gd name="connsiteX0" fmla="*/ 0 w 545691"/>
                <a:gd name="connsiteY0" fmla="*/ 412955 h 420329"/>
                <a:gd name="connsiteX1" fmla="*/ 272846 w 545691"/>
                <a:gd name="connsiteY1" fmla="*/ 0 h 420329"/>
                <a:gd name="connsiteX2" fmla="*/ 545691 w 545691"/>
                <a:gd name="connsiteY2" fmla="*/ 412955 h 420329"/>
                <a:gd name="connsiteX3" fmla="*/ 265471 w 545691"/>
                <a:gd name="connsiteY3" fmla="*/ 420329 h 420329"/>
                <a:gd name="connsiteX4" fmla="*/ 0 w 545691"/>
                <a:gd name="connsiteY4" fmla="*/ 412955 h 420329"/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272846 w 545691"/>
                <a:gd name="connsiteY3" fmla="*/ 258097 h 412955"/>
                <a:gd name="connsiteX4" fmla="*/ 0 w 545691"/>
                <a:gd name="connsiteY4" fmla="*/ 412955 h 4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691" h="412955">
                  <a:moveTo>
                    <a:pt x="0" y="412955"/>
                  </a:moveTo>
                  <a:lnTo>
                    <a:pt x="272846" y="0"/>
                  </a:lnTo>
                  <a:lnTo>
                    <a:pt x="545691" y="412955"/>
                  </a:lnTo>
                  <a:lnTo>
                    <a:pt x="272846" y="258097"/>
                  </a:lnTo>
                  <a:lnTo>
                    <a:pt x="0" y="412955"/>
                  </a:lnTo>
                  <a:close/>
                </a:path>
              </a:pathLst>
            </a:custGeom>
            <a:solidFill>
              <a:srgbClr val="8EC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32671" y="53030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2A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联盟商家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57507" y="274183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商品成本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97090" y="278637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8EC2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营业额提升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95045" y="56330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8EC2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消费者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17706" y="5677471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生产商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69843" y="5289933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流通费用</a:t>
              </a:r>
              <a:r>
                <a:rPr lang="en-US" altLang="zh-CN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=0</a:t>
              </a:r>
              <a:endParaRPr lang="zh-CN" altLang="en-US" b="1" dirty="0" smtClean="0">
                <a:solidFill>
                  <a:srgbClr val="1CB7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62842" y="3682895"/>
              <a:ext cx="1729698" cy="624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没有中间环节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的商品直供系统</a:t>
              </a:r>
            </a:p>
          </p:txBody>
        </p:sp>
      </p:grpSp>
      <p:sp>
        <p:nvSpPr>
          <p:cNvPr id="27" name="文本框 52"/>
          <p:cNvSpPr txBox="1"/>
          <p:nvPr/>
        </p:nvSpPr>
        <p:spPr>
          <a:xfrm>
            <a:off x="533525" y="416824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没有中间环节的商品直供系统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226908" y="4087233"/>
            <a:ext cx="1606378" cy="1136651"/>
            <a:chOff x="1088791" y="2987481"/>
            <a:chExt cx="1136651" cy="1136651"/>
          </a:xfrm>
        </p:grpSpPr>
        <p:sp>
          <p:nvSpPr>
            <p:cNvPr id="32" name="椭圆 31"/>
            <p:cNvSpPr/>
            <p:nvPr/>
          </p:nvSpPr>
          <p:spPr>
            <a:xfrm>
              <a:off x="1088791" y="2987481"/>
              <a:ext cx="1136651" cy="11366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3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34" name="组合 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6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1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6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8" name="文本框 53"/>
          <p:cNvSpPr txBox="1"/>
          <p:nvPr/>
        </p:nvSpPr>
        <p:spPr>
          <a:xfrm>
            <a:off x="691979" y="1015645"/>
            <a:ext cx="594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Product direct supply Chain system , without any </a:t>
            </a:r>
            <a:r>
              <a:rPr lang="en-US" sz="1400" dirty="0" smtClean="0"/>
              <a:t>intermediate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7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3675" y="558463"/>
            <a:ext cx="6853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一家全国连锁的免费生活超市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17092" y="1333833"/>
            <a:ext cx="441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National Chain Free Life Store 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23 - 副本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86" y="4142041"/>
            <a:ext cx="2861011" cy="213771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图片 9" descr="16 -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11" y="4151870"/>
            <a:ext cx="3004952" cy="214545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图片 12" descr="24 - 副本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985" y="1920785"/>
            <a:ext cx="2861011" cy="213471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图片 13" descr="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111" y="1920785"/>
            <a:ext cx="3004952" cy="215227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858" t="47813" r="26982" b="8094"/>
          <a:stretch/>
        </p:blipFill>
        <p:spPr>
          <a:xfrm>
            <a:off x="3485637" y="2582377"/>
            <a:ext cx="5086308" cy="294624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02973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几个问题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99648" y="916785"/>
            <a:ext cx="192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Questions &amp; Answers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19669" y="1517950"/>
            <a:ext cx="2531728" cy="1857898"/>
          </a:xfrm>
          <a:prstGeom prst="rect">
            <a:avLst/>
          </a:prstGeom>
          <a:noFill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2144" y="1621745"/>
            <a:ext cx="1763413" cy="15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581457" y="3364056"/>
            <a:ext cx="402006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  <a:defRPr/>
            </a:pPr>
            <a:r>
              <a:rPr lang="zh-CN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消费者为什么会认可接受兑换券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？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77646" y="3364056"/>
            <a:ext cx="34786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  <a:defRPr/>
            </a:pPr>
            <a:r>
              <a:rPr lang="zh-CN" altLang="en-US" b="1" noProof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商家为什么要为消费者买单？</a:t>
            </a:r>
            <a:endParaRPr lang="zh-CN" altLang="zh-CN" b="1" noProof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10587" y="3364056"/>
            <a:ext cx="35504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  <a:defRPr/>
            </a:pPr>
            <a:r>
              <a:rPr lang="zh-CN" altLang="en-US" b="1" noProof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厂家是否愿意？（货品保障？）</a:t>
            </a:r>
            <a:endParaRPr lang="zh-CN" altLang="zh-CN" b="1" noProof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17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0368" y="1334545"/>
            <a:ext cx="2113905" cy="1949611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838550" y="4048004"/>
            <a:ext cx="3032221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比传统团购优惠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消费得到等值商品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兑换商品多样化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商品货真价实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售后服务完善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兑换方便</a:t>
            </a:r>
            <a:endParaRPr lang="zh-CN" altLang="en-US" noProof="1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45560" y="3969667"/>
            <a:ext cx="347868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吸引消费者的消费意愿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增加 客源和营业额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不额外增 加营销成本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改善性价比 提高竞争力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区域保护 同行难以超越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获得免费跨界联合促销资源</a:t>
            </a:r>
            <a:endParaRPr lang="zh-CN" altLang="zh-CN" noProof="1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52069" y="3968654"/>
            <a:ext cx="3119565" cy="200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开辟新的推广渠道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扩大销量，解决销路问题</a:t>
            </a: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提高曝光率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不影响厂家价格体系</a:t>
            </a:r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产家赚到应有的钱</a:t>
            </a:r>
            <a:r>
              <a:rPr lang="zh-CN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endParaRPr lang="zh-CN" altLang="zh-CN" noProof="1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28349" y="3953413"/>
            <a:ext cx="3486046" cy="2471413"/>
          </a:xfrm>
          <a:prstGeom prst="roundRect">
            <a:avLst>
              <a:gd name="adj" fmla="val 686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387719" y="3953412"/>
            <a:ext cx="3486046" cy="2471413"/>
          </a:xfrm>
          <a:prstGeom prst="roundRect">
            <a:avLst>
              <a:gd name="adj" fmla="val 686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135191" y="3955336"/>
            <a:ext cx="3486046" cy="2471413"/>
          </a:xfrm>
          <a:prstGeom prst="roundRect">
            <a:avLst>
              <a:gd name="adj" fmla="val 686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13912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行业赠品促销现状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10586" y="916785"/>
            <a:ext cx="36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Industry giveaway promotion status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4963" y="1607323"/>
            <a:ext cx="4238251" cy="475814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6668420" y="1241559"/>
            <a:ext cx="973086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餐饮行业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4155" y="4370009"/>
            <a:ext cx="1881388" cy="1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/>
          <a:srcRect r="2339" b="2072"/>
          <a:stretch/>
        </p:blipFill>
        <p:spPr bwMode="auto">
          <a:xfrm>
            <a:off x="716719" y="1607322"/>
            <a:ext cx="5757653" cy="247514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5"/>
          <a:srcRect l="3044" t="16510" r="5038" b="3256"/>
          <a:stretch/>
        </p:blipFill>
        <p:spPr bwMode="auto">
          <a:xfrm>
            <a:off x="4561491" y="4341745"/>
            <a:ext cx="1872377" cy="199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椭圆 24"/>
          <p:cNvSpPr/>
          <p:nvPr/>
        </p:nvSpPr>
        <p:spPr>
          <a:xfrm>
            <a:off x="4075950" y="1241559"/>
            <a:ext cx="910127" cy="910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银行行业</a:t>
            </a:r>
          </a:p>
        </p:txBody>
      </p:sp>
      <p:sp>
        <p:nvSpPr>
          <p:cNvPr id="26" name="椭圆 25"/>
          <p:cNvSpPr/>
          <p:nvPr/>
        </p:nvSpPr>
        <p:spPr>
          <a:xfrm>
            <a:off x="1020474" y="4712347"/>
            <a:ext cx="1110951" cy="11259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百货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45" y="4313481"/>
            <a:ext cx="5766627" cy="204657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13912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行业赠品促销现状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10586" y="916785"/>
            <a:ext cx="36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Industry giveaway promotion status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475" y="1804592"/>
            <a:ext cx="4594109" cy="440701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0" name="椭圆 9"/>
          <p:cNvSpPr/>
          <p:nvPr/>
        </p:nvSpPr>
        <p:spPr>
          <a:xfrm>
            <a:off x="520170" y="1487317"/>
            <a:ext cx="914400" cy="914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电信行业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465" y="1804592"/>
            <a:ext cx="5913547" cy="440701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2" name="椭圆 11"/>
          <p:cNvSpPr/>
          <p:nvPr/>
        </p:nvSpPr>
        <p:spPr>
          <a:xfrm>
            <a:off x="10768846" y="1505041"/>
            <a:ext cx="951470" cy="87895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酒店行业</a:t>
            </a:r>
          </a:p>
        </p:txBody>
      </p:sp>
    </p:spTree>
    <p:extLst>
      <p:ext uri="{BB962C8B-B14F-4D97-AF65-F5344CB8AC3E}">
        <p14:creationId xmlns:p14="http://schemas.microsoft.com/office/powerpoint/2010/main" xmlns="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05134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兑客空间赠品促销现状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1808" y="916785"/>
            <a:ext cx="451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giveaway promotion status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Picture 2" descr="C:\Users\1703d\Desktop\商品\商品册2015.11.04\1箱包皮具\潮流女包\品名：弗伦。蒂诺女包（卡其色）  型号：BL-159  券值：13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316" y="1723549"/>
            <a:ext cx="1865871" cy="1522454"/>
          </a:xfrm>
          <a:prstGeom prst="rect">
            <a:avLst/>
          </a:prstGeom>
          <a:noFill/>
        </p:spPr>
      </p:pic>
      <p:pic>
        <p:nvPicPr>
          <p:cNvPr id="26" name="Picture 3" descr="C:\Users\1703d\Desktop\商品\商品册2015.11.04\1箱包皮具\功能箱包\品名：拉链两件套拉杆箱  券值：9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807" y="4095054"/>
            <a:ext cx="1717589" cy="1507525"/>
          </a:xfrm>
          <a:prstGeom prst="rect">
            <a:avLst/>
          </a:prstGeom>
          <a:noFill/>
        </p:spPr>
      </p:pic>
      <p:pic>
        <p:nvPicPr>
          <p:cNvPr id="28" name="Picture 4" descr="C:\Users\1703d\Desktop\商品\商品册2015.11.04\2个护美容\个人护理\品名：施华蔻多效修护19润发乳 净含量：400ml  券值：1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6959" y="1907203"/>
            <a:ext cx="1692876" cy="1346886"/>
          </a:xfrm>
          <a:prstGeom prst="rect">
            <a:avLst/>
          </a:prstGeom>
          <a:noFill/>
        </p:spPr>
      </p:pic>
      <p:pic>
        <p:nvPicPr>
          <p:cNvPr id="30" name="Picture 5" descr="C:\Users\1703d\Desktop\商品\商品册2015.11.04\2个护美容\个人护理\竹盐清牙膏  8券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3391" y="4449710"/>
            <a:ext cx="1890584" cy="1198606"/>
          </a:xfrm>
          <a:prstGeom prst="rect">
            <a:avLst/>
          </a:prstGeom>
          <a:noFill/>
        </p:spPr>
      </p:pic>
      <p:pic>
        <p:nvPicPr>
          <p:cNvPr id="32" name="Picture 6" descr="C:\Users\1703d\Desktop\商品\商品册2015.11.04\2个护美容\美容彩妆\美容修甲十二件套   58券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9390" y="1744012"/>
            <a:ext cx="1606379" cy="1445740"/>
          </a:xfrm>
          <a:prstGeom prst="rect">
            <a:avLst/>
          </a:prstGeom>
          <a:noFill/>
        </p:spPr>
      </p:pic>
      <p:pic>
        <p:nvPicPr>
          <p:cNvPr id="34" name="Picture 7" descr="C:\Users\1703d\Desktop\商品\商品册2015.11.04\2个护美容\面部护理\品名：兰芝颜BB霜  券值：26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30597" y="4242635"/>
            <a:ext cx="1445741" cy="1359244"/>
          </a:xfrm>
          <a:prstGeom prst="rect">
            <a:avLst/>
          </a:prstGeom>
          <a:noFill/>
        </p:spPr>
      </p:pic>
      <p:pic>
        <p:nvPicPr>
          <p:cNvPr id="36" name="图片 12289" descr="欧典铂金炒锅-效果图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17868" y="1801532"/>
            <a:ext cx="2117470" cy="15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图片 348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57109" y="4307536"/>
            <a:ext cx="1767017" cy="129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 descr="C:\Users\1703d\Desktop\商品\商品册2015.11.04\3家居用品\厨卫用品\卫浴五件套  350券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407185" y="1786050"/>
            <a:ext cx="1779374" cy="1421027"/>
          </a:xfrm>
          <a:prstGeom prst="rect">
            <a:avLst/>
          </a:prstGeom>
          <a:noFill/>
        </p:spPr>
      </p:pic>
      <p:pic>
        <p:nvPicPr>
          <p:cNvPr id="42" name="Picture 9" descr="C:\Users\1703d\Desktop\商品\商品册2015.11.04\11数码家电\家用电器\品名：九阳电炖锅  型号：0701AK  券值：390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506040" y="4242628"/>
            <a:ext cx="1643448" cy="1408670"/>
          </a:xfrm>
          <a:prstGeom prst="rect">
            <a:avLst/>
          </a:prstGeom>
          <a:noFill/>
        </p:spPr>
      </p:pic>
      <p:grpSp>
        <p:nvGrpSpPr>
          <p:cNvPr id="2" name="组合 42"/>
          <p:cNvGrpSpPr/>
          <p:nvPr/>
        </p:nvGrpSpPr>
        <p:grpSpPr>
          <a:xfrm>
            <a:off x="856316" y="3365716"/>
            <a:ext cx="10330243" cy="352200"/>
            <a:chOff x="856316" y="3365716"/>
            <a:chExt cx="10330243" cy="352200"/>
          </a:xfrm>
        </p:grpSpPr>
        <p:sp>
          <p:nvSpPr>
            <p:cNvPr id="44" name="圆角矩形 43"/>
            <p:cNvSpPr/>
            <p:nvPr/>
          </p:nvSpPr>
          <p:spPr>
            <a:xfrm>
              <a:off x="856316" y="3365716"/>
              <a:ext cx="10330243" cy="3522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55172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潮流女包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3084656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施华蔻洗发乳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160588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美甲套装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7327143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德国锅具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9382485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卫浴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件套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>
            <a:off x="843971" y="5845916"/>
            <a:ext cx="10330243" cy="352200"/>
            <a:chOff x="843971" y="5845916"/>
            <a:chExt cx="10330243" cy="352200"/>
          </a:xfrm>
        </p:grpSpPr>
        <p:sp>
          <p:nvSpPr>
            <p:cNvPr id="51" name="圆角矩形 50"/>
            <p:cNvSpPr/>
            <p:nvPr/>
          </p:nvSpPr>
          <p:spPr>
            <a:xfrm>
              <a:off x="843971" y="5845916"/>
              <a:ext cx="10330243" cy="3522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909860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拉杆两件套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3039344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竹盐牙膏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5115276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兰芝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BB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霜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7197750" y="5872200"/>
              <a:ext cx="2038861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德国品牌刀具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349530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九阳电炖锅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890" t="54569" r="19859" b="31066"/>
          <a:stretch/>
        </p:blipFill>
        <p:spPr>
          <a:xfrm>
            <a:off x="9987844" y="3063200"/>
            <a:ext cx="1004857" cy="985212"/>
          </a:xfrm>
          <a:prstGeom prst="rect">
            <a:avLst/>
          </a:prstGeom>
        </p:spPr>
      </p:pic>
      <p:sp>
        <p:nvSpPr>
          <p:cNvPr id="6" name="Freeform 5"/>
          <p:cNvSpPr>
            <a:spLocks/>
          </p:cNvSpPr>
          <p:nvPr/>
        </p:nvSpPr>
        <p:spPr bwMode="auto">
          <a:xfrm>
            <a:off x="4281075" y="2436965"/>
            <a:ext cx="421238" cy="23619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088791" y="2987481"/>
            <a:ext cx="1136651" cy="1136651"/>
            <a:chOff x="1088791" y="2987481"/>
            <a:chExt cx="1136651" cy="1136651"/>
          </a:xfrm>
        </p:grpSpPr>
        <p:sp>
          <p:nvSpPr>
            <p:cNvPr id="31" name="圆角矩形 30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217942" y="3279339"/>
              <a:ext cx="878348" cy="620802"/>
              <a:chOff x="2317831" y="3455087"/>
              <a:chExt cx="878348" cy="6208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19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2317831" y="3935828"/>
                <a:ext cx="857986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21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5" name="文本框 34"/>
          <p:cNvSpPr txBox="1"/>
          <p:nvPr/>
        </p:nvSpPr>
        <p:spPr>
          <a:xfrm>
            <a:off x="1308265" y="4806690"/>
            <a:ext cx="697627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估值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6" name="等腰三角形 35"/>
          <p:cNvSpPr/>
          <p:nvPr/>
        </p:nvSpPr>
        <p:spPr>
          <a:xfrm rot="5400000">
            <a:off x="2381009" y="3439143"/>
            <a:ext cx="354701" cy="30577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834116" y="3230015"/>
            <a:ext cx="1283650" cy="777978"/>
            <a:chOff x="2834116" y="3230015"/>
            <a:chExt cx="1283650" cy="777978"/>
          </a:xfrm>
        </p:grpSpPr>
        <p:sp>
          <p:nvSpPr>
            <p:cNvPr id="37" name="文本框 36"/>
            <p:cNvSpPr txBox="1"/>
            <p:nvPr/>
          </p:nvSpPr>
          <p:spPr>
            <a:xfrm>
              <a:off x="2838249" y="3230015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</a:t>
              </a:r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增值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834116" y="3638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695555" y="2336535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  导流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8813279" y="3238722"/>
            <a:ext cx="646331" cy="763114"/>
            <a:chOff x="8813279" y="3238722"/>
            <a:chExt cx="646331" cy="763114"/>
          </a:xfrm>
        </p:grpSpPr>
        <p:sp>
          <p:nvSpPr>
            <p:cNvPr id="50" name="文本框 49"/>
            <p:cNvSpPr txBox="1"/>
            <p:nvPr/>
          </p:nvSpPr>
          <p:spPr>
            <a:xfrm>
              <a:off x="8813279" y="323872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收费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13279" y="36325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大众</a:t>
              </a:r>
              <a:endPara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等腰三角形 51"/>
          <p:cNvSpPr/>
          <p:nvPr/>
        </p:nvSpPr>
        <p:spPr>
          <a:xfrm rot="16200000">
            <a:off x="9520571" y="3476383"/>
            <a:ext cx="354701" cy="30577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71738" y="39210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颠覆传统的跨界营销云平台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90831" y="1052721"/>
            <a:ext cx="554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Subversion of the traditional cross-border marketing cloud platform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808470" y="4806690"/>
            <a:ext cx="1354858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估值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4962096" y="2900293"/>
            <a:ext cx="3019349" cy="1857237"/>
            <a:chOff x="4962096" y="2900293"/>
            <a:chExt cx="3019349" cy="1857237"/>
          </a:xfrm>
        </p:grpSpPr>
        <p:grpSp>
          <p:nvGrpSpPr>
            <p:cNvPr id="57" name="组合 56"/>
            <p:cNvGrpSpPr/>
            <p:nvPr/>
          </p:nvGrpSpPr>
          <p:grpSpPr>
            <a:xfrm>
              <a:off x="5051547" y="3064842"/>
              <a:ext cx="2835806" cy="1528465"/>
              <a:chOff x="5041608" y="3281293"/>
              <a:chExt cx="2835806" cy="15284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272440" y="328129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6086844" y="3474732"/>
                <a:ext cx="67973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6769418" y="328129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272440" y="381469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</a:p>
            </p:txBody>
          </p:sp>
          <p:cxnSp>
            <p:nvCxnSpPr>
              <p:cNvPr id="45" name="直接箭头连接符 44"/>
              <p:cNvCxnSpPr/>
              <p:nvPr/>
            </p:nvCxnSpPr>
            <p:spPr>
              <a:xfrm>
                <a:off x="6086844" y="4008132"/>
                <a:ext cx="67973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6769418" y="381469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041608" y="434809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</a:t>
                </a:r>
              </a:p>
            </p:txBody>
          </p:sp>
          <p:cxnSp>
            <p:nvCxnSpPr>
              <p:cNvPr id="48" name="直接箭头连接符 47"/>
              <p:cNvCxnSpPr/>
              <p:nvPr/>
            </p:nvCxnSpPr>
            <p:spPr>
              <a:xfrm>
                <a:off x="6086844" y="4541532"/>
                <a:ext cx="67973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6769418" y="434809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</a:t>
                </a:r>
              </a:p>
            </p:txBody>
          </p:sp>
        </p:grpSp>
        <p:sp>
          <p:nvSpPr>
            <p:cNvPr id="56" name="圆角矩形 55"/>
            <p:cNvSpPr/>
            <p:nvPr/>
          </p:nvSpPr>
          <p:spPr>
            <a:xfrm>
              <a:off x="4962096" y="2900293"/>
              <a:ext cx="3019349" cy="1857237"/>
            </a:xfrm>
            <a:prstGeom prst="roundRect">
              <a:avLst>
                <a:gd name="adj" fmla="val 11851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 rot="10800000">
            <a:off x="8236160" y="2436964"/>
            <a:ext cx="421238" cy="23619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58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  <p:bldP spid="36" grpId="0" animBg="1"/>
      <p:bldP spid="39" grpId="0"/>
      <p:bldP spid="52" grpId="0" animBg="1"/>
      <p:bldP spid="53" grpId="0"/>
      <p:bldP spid="54" grpId="0"/>
      <p:bldP spid="55" grpId="0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03155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重新认识兑客空间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7470" y="916785"/>
            <a:ext cx="369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Know 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Space again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75"/>
          <p:cNvGrpSpPr/>
          <p:nvPr/>
        </p:nvGrpSpPr>
        <p:grpSpPr>
          <a:xfrm>
            <a:off x="1150306" y="2936504"/>
            <a:ext cx="1837853" cy="1837853"/>
            <a:chOff x="4979406" y="760491"/>
            <a:chExt cx="2172282" cy="2172282"/>
          </a:xfrm>
        </p:grpSpPr>
        <p:sp>
          <p:nvSpPr>
            <p:cNvPr id="46" name="圆角矩形 45"/>
            <p:cNvSpPr/>
            <p:nvPr/>
          </p:nvSpPr>
          <p:spPr>
            <a:xfrm>
              <a:off x="4979406" y="760491"/>
              <a:ext cx="2172282" cy="21722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" name="组合 77"/>
            <p:cNvGrpSpPr/>
            <p:nvPr/>
          </p:nvGrpSpPr>
          <p:grpSpPr>
            <a:xfrm>
              <a:off x="5482934" y="984042"/>
              <a:ext cx="1165226" cy="1741488"/>
              <a:chOff x="5445125" y="0"/>
              <a:chExt cx="1165226" cy="1741488"/>
            </a:xfrm>
            <a:solidFill>
              <a:schemeClr val="bg1"/>
            </a:solidFill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5445125" y="1558925"/>
                <a:ext cx="188913" cy="177800"/>
              </a:xfrm>
              <a:custGeom>
                <a:avLst/>
                <a:gdLst>
                  <a:gd name="T0" fmla="*/ 33 w 307"/>
                  <a:gd name="T1" fmla="*/ 55 h 289"/>
                  <a:gd name="T2" fmla="*/ 175 w 307"/>
                  <a:gd name="T3" fmla="*/ 55 h 289"/>
                  <a:gd name="T4" fmla="*/ 212 w 307"/>
                  <a:gd name="T5" fmla="*/ 1 h 289"/>
                  <a:gd name="T6" fmla="*/ 235 w 307"/>
                  <a:gd name="T7" fmla="*/ 13 h 289"/>
                  <a:gd name="T8" fmla="*/ 202 w 307"/>
                  <a:gd name="T9" fmla="*/ 55 h 289"/>
                  <a:gd name="T10" fmla="*/ 271 w 307"/>
                  <a:gd name="T11" fmla="*/ 55 h 289"/>
                  <a:gd name="T12" fmla="*/ 271 w 307"/>
                  <a:gd name="T13" fmla="*/ 182 h 289"/>
                  <a:gd name="T14" fmla="*/ 247 w 307"/>
                  <a:gd name="T15" fmla="*/ 182 h 289"/>
                  <a:gd name="T16" fmla="*/ 247 w 307"/>
                  <a:gd name="T17" fmla="*/ 168 h 289"/>
                  <a:gd name="T18" fmla="*/ 200 w 307"/>
                  <a:gd name="T19" fmla="*/ 168 h 289"/>
                  <a:gd name="T20" fmla="*/ 200 w 307"/>
                  <a:gd name="T21" fmla="*/ 241 h 289"/>
                  <a:gd name="T22" fmla="*/ 204 w 307"/>
                  <a:gd name="T23" fmla="*/ 258 h 289"/>
                  <a:gd name="T24" fmla="*/ 221 w 307"/>
                  <a:gd name="T25" fmla="*/ 263 h 289"/>
                  <a:gd name="T26" fmla="*/ 253 w 307"/>
                  <a:gd name="T27" fmla="*/ 263 h 289"/>
                  <a:gd name="T28" fmla="*/ 278 w 307"/>
                  <a:gd name="T29" fmla="*/ 247 h 289"/>
                  <a:gd name="T30" fmla="*/ 281 w 307"/>
                  <a:gd name="T31" fmla="*/ 208 h 289"/>
                  <a:gd name="T32" fmla="*/ 307 w 307"/>
                  <a:gd name="T33" fmla="*/ 217 h 289"/>
                  <a:gd name="T34" fmla="*/ 301 w 307"/>
                  <a:gd name="T35" fmla="*/ 254 h 289"/>
                  <a:gd name="T36" fmla="*/ 256 w 307"/>
                  <a:gd name="T37" fmla="*/ 283 h 289"/>
                  <a:gd name="T38" fmla="*/ 216 w 307"/>
                  <a:gd name="T39" fmla="*/ 283 h 289"/>
                  <a:gd name="T40" fmla="*/ 183 w 307"/>
                  <a:gd name="T41" fmla="*/ 274 h 289"/>
                  <a:gd name="T42" fmla="*/ 175 w 307"/>
                  <a:gd name="T43" fmla="*/ 245 h 289"/>
                  <a:gd name="T44" fmla="*/ 175 w 307"/>
                  <a:gd name="T45" fmla="*/ 168 h 289"/>
                  <a:gd name="T46" fmla="*/ 124 w 307"/>
                  <a:gd name="T47" fmla="*/ 168 h 289"/>
                  <a:gd name="T48" fmla="*/ 102 w 307"/>
                  <a:gd name="T49" fmla="*/ 240 h 289"/>
                  <a:gd name="T50" fmla="*/ 16 w 307"/>
                  <a:gd name="T51" fmla="*/ 289 h 289"/>
                  <a:gd name="T52" fmla="*/ 0 w 307"/>
                  <a:gd name="T53" fmla="*/ 269 h 289"/>
                  <a:gd name="T54" fmla="*/ 79 w 307"/>
                  <a:gd name="T55" fmla="*/ 229 h 289"/>
                  <a:gd name="T56" fmla="*/ 100 w 307"/>
                  <a:gd name="T57" fmla="*/ 168 h 289"/>
                  <a:gd name="T58" fmla="*/ 58 w 307"/>
                  <a:gd name="T59" fmla="*/ 168 h 289"/>
                  <a:gd name="T60" fmla="*/ 58 w 307"/>
                  <a:gd name="T61" fmla="*/ 182 h 289"/>
                  <a:gd name="T62" fmla="*/ 33 w 307"/>
                  <a:gd name="T63" fmla="*/ 182 h 289"/>
                  <a:gd name="T64" fmla="*/ 33 w 307"/>
                  <a:gd name="T65" fmla="*/ 55 h 289"/>
                  <a:gd name="T66" fmla="*/ 247 w 307"/>
                  <a:gd name="T67" fmla="*/ 76 h 289"/>
                  <a:gd name="T68" fmla="*/ 58 w 307"/>
                  <a:gd name="T69" fmla="*/ 76 h 289"/>
                  <a:gd name="T70" fmla="*/ 58 w 307"/>
                  <a:gd name="T71" fmla="*/ 147 h 289"/>
                  <a:gd name="T72" fmla="*/ 247 w 307"/>
                  <a:gd name="T73" fmla="*/ 147 h 289"/>
                  <a:gd name="T74" fmla="*/ 247 w 307"/>
                  <a:gd name="T75" fmla="*/ 76 h 289"/>
                  <a:gd name="T76" fmla="*/ 70 w 307"/>
                  <a:gd name="T77" fmla="*/ 13 h 289"/>
                  <a:gd name="T78" fmla="*/ 89 w 307"/>
                  <a:gd name="T79" fmla="*/ 0 h 289"/>
                  <a:gd name="T80" fmla="*/ 124 w 307"/>
                  <a:gd name="T81" fmla="*/ 40 h 289"/>
                  <a:gd name="T82" fmla="*/ 104 w 307"/>
                  <a:gd name="T83" fmla="*/ 54 h 289"/>
                  <a:gd name="T84" fmla="*/ 70 w 307"/>
                  <a:gd name="T85" fmla="*/ 1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7" h="289">
                    <a:moveTo>
                      <a:pt x="33" y="55"/>
                    </a:moveTo>
                    <a:cubicBezTo>
                      <a:pt x="175" y="55"/>
                      <a:pt x="175" y="55"/>
                      <a:pt x="175" y="55"/>
                    </a:cubicBezTo>
                    <a:cubicBezTo>
                      <a:pt x="189" y="37"/>
                      <a:pt x="201" y="19"/>
                      <a:pt x="212" y="1"/>
                    </a:cubicBezTo>
                    <a:cubicBezTo>
                      <a:pt x="235" y="13"/>
                      <a:pt x="235" y="13"/>
                      <a:pt x="235" y="13"/>
                    </a:cubicBezTo>
                    <a:cubicBezTo>
                      <a:pt x="225" y="27"/>
                      <a:pt x="214" y="41"/>
                      <a:pt x="202" y="55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71" y="182"/>
                      <a:pt x="271" y="182"/>
                      <a:pt x="271" y="182"/>
                    </a:cubicBezTo>
                    <a:cubicBezTo>
                      <a:pt x="247" y="182"/>
                      <a:pt x="247" y="182"/>
                      <a:pt x="247" y="182"/>
                    </a:cubicBezTo>
                    <a:cubicBezTo>
                      <a:pt x="247" y="168"/>
                      <a:pt x="247" y="168"/>
                      <a:pt x="247" y="168"/>
                    </a:cubicBezTo>
                    <a:cubicBezTo>
                      <a:pt x="200" y="168"/>
                      <a:pt x="200" y="168"/>
                      <a:pt x="200" y="168"/>
                    </a:cubicBezTo>
                    <a:cubicBezTo>
                      <a:pt x="200" y="241"/>
                      <a:pt x="200" y="241"/>
                      <a:pt x="200" y="241"/>
                    </a:cubicBezTo>
                    <a:cubicBezTo>
                      <a:pt x="200" y="250"/>
                      <a:pt x="201" y="255"/>
                      <a:pt x="204" y="258"/>
                    </a:cubicBezTo>
                    <a:cubicBezTo>
                      <a:pt x="207" y="261"/>
                      <a:pt x="213" y="263"/>
                      <a:pt x="221" y="263"/>
                    </a:cubicBezTo>
                    <a:cubicBezTo>
                      <a:pt x="253" y="263"/>
                      <a:pt x="253" y="263"/>
                      <a:pt x="253" y="263"/>
                    </a:cubicBezTo>
                    <a:cubicBezTo>
                      <a:pt x="268" y="263"/>
                      <a:pt x="276" y="258"/>
                      <a:pt x="278" y="247"/>
                    </a:cubicBezTo>
                    <a:cubicBezTo>
                      <a:pt x="280" y="236"/>
                      <a:pt x="281" y="223"/>
                      <a:pt x="281" y="208"/>
                    </a:cubicBezTo>
                    <a:cubicBezTo>
                      <a:pt x="290" y="211"/>
                      <a:pt x="299" y="214"/>
                      <a:pt x="307" y="217"/>
                    </a:cubicBezTo>
                    <a:cubicBezTo>
                      <a:pt x="305" y="231"/>
                      <a:pt x="304" y="244"/>
                      <a:pt x="301" y="254"/>
                    </a:cubicBezTo>
                    <a:cubicBezTo>
                      <a:pt x="298" y="274"/>
                      <a:pt x="283" y="283"/>
                      <a:pt x="256" y="283"/>
                    </a:cubicBezTo>
                    <a:cubicBezTo>
                      <a:pt x="216" y="283"/>
                      <a:pt x="216" y="283"/>
                      <a:pt x="216" y="283"/>
                    </a:cubicBezTo>
                    <a:cubicBezTo>
                      <a:pt x="200" y="283"/>
                      <a:pt x="189" y="280"/>
                      <a:pt x="183" y="274"/>
                    </a:cubicBezTo>
                    <a:cubicBezTo>
                      <a:pt x="178" y="268"/>
                      <a:pt x="175" y="258"/>
                      <a:pt x="175" y="245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2" y="201"/>
                      <a:pt x="115" y="225"/>
                      <a:pt x="102" y="240"/>
                    </a:cubicBezTo>
                    <a:cubicBezTo>
                      <a:pt x="85" y="260"/>
                      <a:pt x="57" y="277"/>
                      <a:pt x="16" y="289"/>
                    </a:cubicBezTo>
                    <a:cubicBezTo>
                      <a:pt x="12" y="283"/>
                      <a:pt x="6" y="276"/>
                      <a:pt x="0" y="269"/>
                    </a:cubicBezTo>
                    <a:cubicBezTo>
                      <a:pt x="39" y="257"/>
                      <a:pt x="65" y="244"/>
                      <a:pt x="79" y="229"/>
                    </a:cubicBezTo>
                    <a:cubicBezTo>
                      <a:pt x="91" y="217"/>
                      <a:pt x="98" y="196"/>
                      <a:pt x="100" y="168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33" y="182"/>
                      <a:pt x="33" y="182"/>
                      <a:pt x="33" y="182"/>
                    </a:cubicBezTo>
                    <a:lnTo>
                      <a:pt x="33" y="55"/>
                    </a:lnTo>
                    <a:close/>
                    <a:moveTo>
                      <a:pt x="247" y="76"/>
                    </a:move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147"/>
                      <a:pt x="58" y="147"/>
                      <a:pt x="58" y="147"/>
                    </a:cubicBezTo>
                    <a:cubicBezTo>
                      <a:pt x="247" y="147"/>
                      <a:pt x="247" y="147"/>
                      <a:pt x="247" y="147"/>
                    </a:cubicBezTo>
                    <a:lnTo>
                      <a:pt x="247" y="76"/>
                    </a:lnTo>
                    <a:close/>
                    <a:moveTo>
                      <a:pt x="70" y="13"/>
                    </a:moveTo>
                    <a:cubicBezTo>
                      <a:pt x="89" y="0"/>
                      <a:pt x="89" y="0"/>
                      <a:pt x="89" y="0"/>
                    </a:cubicBezTo>
                    <a:cubicBezTo>
                      <a:pt x="101" y="12"/>
                      <a:pt x="113" y="25"/>
                      <a:pt x="124" y="40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4" y="39"/>
                      <a:pt x="82" y="26"/>
                      <a:pt x="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6"/>
              <p:cNvSpPr>
                <a:spLocks noEditPoints="1"/>
              </p:cNvSpPr>
              <p:nvPr/>
            </p:nvSpPr>
            <p:spPr bwMode="auto">
              <a:xfrm>
                <a:off x="6440488" y="1555750"/>
                <a:ext cx="169863" cy="185738"/>
              </a:xfrm>
              <a:custGeom>
                <a:avLst/>
                <a:gdLst>
                  <a:gd name="T0" fmla="*/ 0 w 278"/>
                  <a:gd name="T1" fmla="*/ 61 h 304"/>
                  <a:gd name="T2" fmla="*/ 24 w 278"/>
                  <a:gd name="T3" fmla="*/ 61 h 304"/>
                  <a:gd name="T4" fmla="*/ 24 w 278"/>
                  <a:gd name="T5" fmla="*/ 304 h 304"/>
                  <a:gd name="T6" fmla="*/ 0 w 278"/>
                  <a:gd name="T7" fmla="*/ 304 h 304"/>
                  <a:gd name="T8" fmla="*/ 0 w 278"/>
                  <a:gd name="T9" fmla="*/ 61 h 304"/>
                  <a:gd name="T10" fmla="*/ 16 w 278"/>
                  <a:gd name="T11" fmla="*/ 16 h 304"/>
                  <a:gd name="T12" fmla="*/ 34 w 278"/>
                  <a:gd name="T13" fmla="*/ 0 h 304"/>
                  <a:gd name="T14" fmla="*/ 77 w 278"/>
                  <a:gd name="T15" fmla="*/ 43 h 304"/>
                  <a:gd name="T16" fmla="*/ 57 w 278"/>
                  <a:gd name="T17" fmla="*/ 61 h 304"/>
                  <a:gd name="T18" fmla="*/ 16 w 278"/>
                  <a:gd name="T19" fmla="*/ 16 h 304"/>
                  <a:gd name="T20" fmla="*/ 71 w 278"/>
                  <a:gd name="T21" fmla="*/ 83 h 304"/>
                  <a:gd name="T22" fmla="*/ 203 w 278"/>
                  <a:gd name="T23" fmla="*/ 83 h 304"/>
                  <a:gd name="T24" fmla="*/ 203 w 278"/>
                  <a:gd name="T25" fmla="*/ 236 h 304"/>
                  <a:gd name="T26" fmla="*/ 94 w 278"/>
                  <a:gd name="T27" fmla="*/ 236 h 304"/>
                  <a:gd name="T28" fmla="*/ 94 w 278"/>
                  <a:gd name="T29" fmla="*/ 255 h 304"/>
                  <a:gd name="T30" fmla="*/ 71 w 278"/>
                  <a:gd name="T31" fmla="*/ 255 h 304"/>
                  <a:gd name="T32" fmla="*/ 71 w 278"/>
                  <a:gd name="T33" fmla="*/ 83 h 304"/>
                  <a:gd name="T34" fmla="*/ 181 w 278"/>
                  <a:gd name="T35" fmla="*/ 105 h 304"/>
                  <a:gd name="T36" fmla="*/ 94 w 278"/>
                  <a:gd name="T37" fmla="*/ 105 h 304"/>
                  <a:gd name="T38" fmla="*/ 94 w 278"/>
                  <a:gd name="T39" fmla="*/ 148 h 304"/>
                  <a:gd name="T40" fmla="*/ 181 w 278"/>
                  <a:gd name="T41" fmla="*/ 148 h 304"/>
                  <a:gd name="T42" fmla="*/ 181 w 278"/>
                  <a:gd name="T43" fmla="*/ 105 h 304"/>
                  <a:gd name="T44" fmla="*/ 94 w 278"/>
                  <a:gd name="T45" fmla="*/ 214 h 304"/>
                  <a:gd name="T46" fmla="*/ 181 w 278"/>
                  <a:gd name="T47" fmla="*/ 214 h 304"/>
                  <a:gd name="T48" fmla="*/ 181 w 278"/>
                  <a:gd name="T49" fmla="*/ 170 h 304"/>
                  <a:gd name="T50" fmla="*/ 94 w 278"/>
                  <a:gd name="T51" fmla="*/ 170 h 304"/>
                  <a:gd name="T52" fmla="*/ 94 w 278"/>
                  <a:gd name="T53" fmla="*/ 214 h 304"/>
                  <a:gd name="T54" fmla="*/ 98 w 278"/>
                  <a:gd name="T55" fmla="*/ 43 h 304"/>
                  <a:gd name="T56" fmla="*/ 98 w 278"/>
                  <a:gd name="T57" fmla="*/ 20 h 304"/>
                  <a:gd name="T58" fmla="*/ 278 w 278"/>
                  <a:gd name="T59" fmla="*/ 20 h 304"/>
                  <a:gd name="T60" fmla="*/ 278 w 278"/>
                  <a:gd name="T61" fmla="*/ 265 h 304"/>
                  <a:gd name="T62" fmla="*/ 233 w 278"/>
                  <a:gd name="T63" fmla="*/ 304 h 304"/>
                  <a:gd name="T64" fmla="*/ 186 w 278"/>
                  <a:gd name="T65" fmla="*/ 303 h 304"/>
                  <a:gd name="T66" fmla="*/ 181 w 278"/>
                  <a:gd name="T67" fmla="*/ 278 h 304"/>
                  <a:gd name="T68" fmla="*/ 230 w 278"/>
                  <a:gd name="T69" fmla="*/ 280 h 304"/>
                  <a:gd name="T70" fmla="*/ 253 w 278"/>
                  <a:gd name="T71" fmla="*/ 257 h 304"/>
                  <a:gd name="T72" fmla="*/ 253 w 278"/>
                  <a:gd name="T73" fmla="*/ 43 h 304"/>
                  <a:gd name="T74" fmla="*/ 98 w 278"/>
                  <a:gd name="T75" fmla="*/ 4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8" h="304">
                    <a:moveTo>
                      <a:pt x="0" y="61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304"/>
                      <a:pt x="24" y="304"/>
                      <a:pt x="24" y="304"/>
                    </a:cubicBezTo>
                    <a:cubicBezTo>
                      <a:pt x="0" y="304"/>
                      <a:pt x="0" y="304"/>
                      <a:pt x="0" y="304"/>
                    </a:cubicBezTo>
                    <a:lnTo>
                      <a:pt x="0" y="61"/>
                    </a:lnTo>
                    <a:close/>
                    <a:moveTo>
                      <a:pt x="16" y="16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49" y="15"/>
                      <a:pt x="64" y="29"/>
                      <a:pt x="77" y="43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45" y="46"/>
                      <a:pt x="31" y="31"/>
                      <a:pt x="16" y="16"/>
                    </a:cubicBezTo>
                    <a:close/>
                    <a:moveTo>
                      <a:pt x="71" y="83"/>
                    </a:moveTo>
                    <a:cubicBezTo>
                      <a:pt x="203" y="83"/>
                      <a:pt x="203" y="83"/>
                      <a:pt x="203" y="83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94" y="236"/>
                      <a:pt x="94" y="236"/>
                      <a:pt x="94" y="236"/>
                    </a:cubicBezTo>
                    <a:cubicBezTo>
                      <a:pt x="94" y="255"/>
                      <a:pt x="94" y="255"/>
                      <a:pt x="94" y="255"/>
                    </a:cubicBezTo>
                    <a:cubicBezTo>
                      <a:pt x="71" y="255"/>
                      <a:pt x="71" y="255"/>
                      <a:pt x="71" y="255"/>
                    </a:cubicBezTo>
                    <a:lnTo>
                      <a:pt x="71" y="83"/>
                    </a:lnTo>
                    <a:close/>
                    <a:moveTo>
                      <a:pt x="181" y="105"/>
                    </a:move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181" y="148"/>
                      <a:pt x="181" y="148"/>
                      <a:pt x="181" y="148"/>
                    </a:cubicBezTo>
                    <a:lnTo>
                      <a:pt x="181" y="105"/>
                    </a:lnTo>
                    <a:close/>
                    <a:moveTo>
                      <a:pt x="94" y="214"/>
                    </a:moveTo>
                    <a:cubicBezTo>
                      <a:pt x="181" y="214"/>
                      <a:pt x="181" y="214"/>
                      <a:pt x="181" y="214"/>
                    </a:cubicBezTo>
                    <a:cubicBezTo>
                      <a:pt x="181" y="170"/>
                      <a:pt x="181" y="170"/>
                      <a:pt x="181" y="170"/>
                    </a:cubicBezTo>
                    <a:cubicBezTo>
                      <a:pt x="94" y="170"/>
                      <a:pt x="94" y="170"/>
                      <a:pt x="94" y="170"/>
                    </a:cubicBezTo>
                    <a:lnTo>
                      <a:pt x="94" y="214"/>
                    </a:lnTo>
                    <a:close/>
                    <a:moveTo>
                      <a:pt x="98" y="43"/>
                    </a:moveTo>
                    <a:cubicBezTo>
                      <a:pt x="98" y="20"/>
                      <a:pt x="98" y="20"/>
                      <a:pt x="98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265"/>
                      <a:pt x="278" y="265"/>
                      <a:pt x="278" y="265"/>
                    </a:cubicBezTo>
                    <a:cubicBezTo>
                      <a:pt x="278" y="291"/>
                      <a:pt x="263" y="304"/>
                      <a:pt x="233" y="304"/>
                    </a:cubicBezTo>
                    <a:cubicBezTo>
                      <a:pt x="221" y="304"/>
                      <a:pt x="205" y="303"/>
                      <a:pt x="186" y="303"/>
                    </a:cubicBezTo>
                    <a:cubicBezTo>
                      <a:pt x="185" y="297"/>
                      <a:pt x="183" y="288"/>
                      <a:pt x="181" y="278"/>
                    </a:cubicBezTo>
                    <a:cubicBezTo>
                      <a:pt x="198" y="279"/>
                      <a:pt x="215" y="280"/>
                      <a:pt x="230" y="280"/>
                    </a:cubicBezTo>
                    <a:cubicBezTo>
                      <a:pt x="246" y="280"/>
                      <a:pt x="253" y="272"/>
                      <a:pt x="253" y="257"/>
                    </a:cubicBezTo>
                    <a:cubicBezTo>
                      <a:pt x="253" y="43"/>
                      <a:pt x="253" y="43"/>
                      <a:pt x="253" y="43"/>
                    </a:cubicBezTo>
                    <a:lnTo>
                      <a:pt x="98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7"/>
              <p:cNvSpPr>
                <a:spLocks noEditPoints="1"/>
              </p:cNvSpPr>
              <p:nvPr/>
            </p:nvSpPr>
            <p:spPr bwMode="auto">
              <a:xfrm>
                <a:off x="5775325" y="1550988"/>
                <a:ext cx="192088" cy="187325"/>
              </a:xfrm>
              <a:custGeom>
                <a:avLst/>
                <a:gdLst>
                  <a:gd name="T0" fmla="*/ 105 w 313"/>
                  <a:gd name="T1" fmla="*/ 62 h 307"/>
                  <a:gd name="T2" fmla="*/ 127 w 313"/>
                  <a:gd name="T3" fmla="*/ 71 h 307"/>
                  <a:gd name="T4" fmla="*/ 113 w 313"/>
                  <a:gd name="T5" fmla="*/ 88 h 307"/>
                  <a:gd name="T6" fmla="*/ 256 w 313"/>
                  <a:gd name="T7" fmla="*/ 88 h 307"/>
                  <a:gd name="T8" fmla="*/ 256 w 313"/>
                  <a:gd name="T9" fmla="*/ 108 h 307"/>
                  <a:gd name="T10" fmla="*/ 188 w 313"/>
                  <a:gd name="T11" fmla="*/ 159 h 307"/>
                  <a:gd name="T12" fmla="*/ 313 w 313"/>
                  <a:gd name="T13" fmla="*/ 176 h 307"/>
                  <a:gd name="T14" fmla="*/ 298 w 313"/>
                  <a:gd name="T15" fmla="*/ 201 h 307"/>
                  <a:gd name="T16" fmla="*/ 160 w 313"/>
                  <a:gd name="T17" fmla="*/ 172 h 307"/>
                  <a:gd name="T18" fmla="*/ 13 w 313"/>
                  <a:gd name="T19" fmla="*/ 207 h 307"/>
                  <a:gd name="T20" fmla="*/ 0 w 313"/>
                  <a:gd name="T21" fmla="*/ 184 h 307"/>
                  <a:gd name="T22" fmla="*/ 133 w 313"/>
                  <a:gd name="T23" fmla="*/ 159 h 307"/>
                  <a:gd name="T24" fmla="*/ 85 w 313"/>
                  <a:gd name="T25" fmla="*/ 118 h 307"/>
                  <a:gd name="T26" fmla="*/ 36 w 313"/>
                  <a:gd name="T27" fmla="*/ 158 h 307"/>
                  <a:gd name="T28" fmla="*/ 20 w 313"/>
                  <a:gd name="T29" fmla="*/ 141 h 307"/>
                  <a:gd name="T30" fmla="*/ 105 w 313"/>
                  <a:gd name="T31" fmla="*/ 62 h 307"/>
                  <a:gd name="T32" fmla="*/ 20 w 313"/>
                  <a:gd name="T33" fmla="*/ 40 h 307"/>
                  <a:gd name="T34" fmla="*/ 153 w 313"/>
                  <a:gd name="T35" fmla="*/ 40 h 307"/>
                  <a:gd name="T36" fmla="*/ 133 w 313"/>
                  <a:gd name="T37" fmla="*/ 13 h 307"/>
                  <a:gd name="T38" fmla="*/ 154 w 313"/>
                  <a:gd name="T39" fmla="*/ 0 h 307"/>
                  <a:gd name="T40" fmla="*/ 180 w 313"/>
                  <a:gd name="T41" fmla="*/ 31 h 307"/>
                  <a:gd name="T42" fmla="*/ 166 w 313"/>
                  <a:gd name="T43" fmla="*/ 40 h 307"/>
                  <a:gd name="T44" fmla="*/ 297 w 313"/>
                  <a:gd name="T45" fmla="*/ 40 h 307"/>
                  <a:gd name="T46" fmla="*/ 297 w 313"/>
                  <a:gd name="T47" fmla="*/ 98 h 307"/>
                  <a:gd name="T48" fmla="*/ 274 w 313"/>
                  <a:gd name="T49" fmla="*/ 98 h 307"/>
                  <a:gd name="T50" fmla="*/ 274 w 313"/>
                  <a:gd name="T51" fmla="*/ 60 h 307"/>
                  <a:gd name="T52" fmla="*/ 43 w 313"/>
                  <a:gd name="T53" fmla="*/ 60 h 307"/>
                  <a:gd name="T54" fmla="*/ 43 w 313"/>
                  <a:gd name="T55" fmla="*/ 98 h 307"/>
                  <a:gd name="T56" fmla="*/ 20 w 313"/>
                  <a:gd name="T57" fmla="*/ 98 h 307"/>
                  <a:gd name="T58" fmla="*/ 20 w 313"/>
                  <a:gd name="T59" fmla="*/ 40 h 307"/>
                  <a:gd name="T60" fmla="*/ 57 w 313"/>
                  <a:gd name="T61" fmla="*/ 209 h 307"/>
                  <a:gd name="T62" fmla="*/ 259 w 313"/>
                  <a:gd name="T63" fmla="*/ 209 h 307"/>
                  <a:gd name="T64" fmla="*/ 259 w 313"/>
                  <a:gd name="T65" fmla="*/ 307 h 307"/>
                  <a:gd name="T66" fmla="*/ 236 w 313"/>
                  <a:gd name="T67" fmla="*/ 307 h 307"/>
                  <a:gd name="T68" fmla="*/ 236 w 313"/>
                  <a:gd name="T69" fmla="*/ 294 h 307"/>
                  <a:gd name="T70" fmla="*/ 80 w 313"/>
                  <a:gd name="T71" fmla="*/ 294 h 307"/>
                  <a:gd name="T72" fmla="*/ 80 w 313"/>
                  <a:gd name="T73" fmla="*/ 307 h 307"/>
                  <a:gd name="T74" fmla="*/ 57 w 313"/>
                  <a:gd name="T75" fmla="*/ 307 h 307"/>
                  <a:gd name="T76" fmla="*/ 57 w 313"/>
                  <a:gd name="T77" fmla="*/ 209 h 307"/>
                  <a:gd name="T78" fmla="*/ 236 w 313"/>
                  <a:gd name="T79" fmla="*/ 228 h 307"/>
                  <a:gd name="T80" fmla="*/ 80 w 313"/>
                  <a:gd name="T81" fmla="*/ 228 h 307"/>
                  <a:gd name="T82" fmla="*/ 80 w 313"/>
                  <a:gd name="T83" fmla="*/ 274 h 307"/>
                  <a:gd name="T84" fmla="*/ 236 w 313"/>
                  <a:gd name="T85" fmla="*/ 274 h 307"/>
                  <a:gd name="T86" fmla="*/ 236 w 313"/>
                  <a:gd name="T87" fmla="*/ 228 h 307"/>
                  <a:gd name="T88" fmla="*/ 223 w 313"/>
                  <a:gd name="T89" fmla="*/ 108 h 307"/>
                  <a:gd name="T90" fmla="*/ 104 w 313"/>
                  <a:gd name="T91" fmla="*/ 108 h 307"/>
                  <a:gd name="T92" fmla="*/ 160 w 313"/>
                  <a:gd name="T93" fmla="*/ 148 h 307"/>
                  <a:gd name="T94" fmla="*/ 223 w 313"/>
                  <a:gd name="T95" fmla="*/ 108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3" h="307">
                    <a:moveTo>
                      <a:pt x="105" y="62"/>
                    </a:moveTo>
                    <a:cubicBezTo>
                      <a:pt x="127" y="71"/>
                      <a:pt x="127" y="71"/>
                      <a:pt x="127" y="71"/>
                    </a:cubicBezTo>
                    <a:cubicBezTo>
                      <a:pt x="123" y="77"/>
                      <a:pt x="118" y="83"/>
                      <a:pt x="113" y="88"/>
                    </a:cubicBezTo>
                    <a:cubicBezTo>
                      <a:pt x="256" y="88"/>
                      <a:pt x="256" y="88"/>
                      <a:pt x="256" y="88"/>
                    </a:cubicBezTo>
                    <a:cubicBezTo>
                      <a:pt x="256" y="108"/>
                      <a:pt x="256" y="108"/>
                      <a:pt x="256" y="108"/>
                    </a:cubicBezTo>
                    <a:cubicBezTo>
                      <a:pt x="239" y="128"/>
                      <a:pt x="216" y="145"/>
                      <a:pt x="188" y="159"/>
                    </a:cubicBezTo>
                    <a:cubicBezTo>
                      <a:pt x="222" y="170"/>
                      <a:pt x="264" y="175"/>
                      <a:pt x="313" y="176"/>
                    </a:cubicBezTo>
                    <a:cubicBezTo>
                      <a:pt x="308" y="184"/>
                      <a:pt x="303" y="192"/>
                      <a:pt x="298" y="201"/>
                    </a:cubicBezTo>
                    <a:cubicBezTo>
                      <a:pt x="243" y="196"/>
                      <a:pt x="197" y="187"/>
                      <a:pt x="160" y="172"/>
                    </a:cubicBezTo>
                    <a:cubicBezTo>
                      <a:pt x="120" y="188"/>
                      <a:pt x="71" y="199"/>
                      <a:pt x="13" y="207"/>
                    </a:cubicBezTo>
                    <a:cubicBezTo>
                      <a:pt x="9" y="199"/>
                      <a:pt x="5" y="192"/>
                      <a:pt x="0" y="184"/>
                    </a:cubicBezTo>
                    <a:cubicBezTo>
                      <a:pt x="52" y="179"/>
                      <a:pt x="96" y="171"/>
                      <a:pt x="133" y="159"/>
                    </a:cubicBezTo>
                    <a:cubicBezTo>
                      <a:pt x="113" y="147"/>
                      <a:pt x="97" y="134"/>
                      <a:pt x="85" y="118"/>
                    </a:cubicBezTo>
                    <a:cubicBezTo>
                      <a:pt x="69" y="133"/>
                      <a:pt x="53" y="146"/>
                      <a:pt x="36" y="158"/>
                    </a:cubicBezTo>
                    <a:cubicBezTo>
                      <a:pt x="32" y="153"/>
                      <a:pt x="26" y="147"/>
                      <a:pt x="20" y="141"/>
                    </a:cubicBezTo>
                    <a:cubicBezTo>
                      <a:pt x="57" y="116"/>
                      <a:pt x="85" y="90"/>
                      <a:pt x="105" y="62"/>
                    </a:cubicBezTo>
                    <a:close/>
                    <a:moveTo>
                      <a:pt x="20" y="40"/>
                    </a:moveTo>
                    <a:cubicBezTo>
                      <a:pt x="153" y="40"/>
                      <a:pt x="153" y="40"/>
                      <a:pt x="153" y="40"/>
                    </a:cubicBezTo>
                    <a:cubicBezTo>
                      <a:pt x="148" y="31"/>
                      <a:pt x="141" y="22"/>
                      <a:pt x="133" y="13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3" y="9"/>
                      <a:pt x="171" y="20"/>
                      <a:pt x="180" y="31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297" y="40"/>
                      <a:pt x="297" y="40"/>
                      <a:pt x="297" y="40"/>
                    </a:cubicBezTo>
                    <a:cubicBezTo>
                      <a:pt x="297" y="98"/>
                      <a:pt x="297" y="98"/>
                      <a:pt x="297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4" y="60"/>
                      <a:pt x="274" y="60"/>
                      <a:pt x="274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20" y="98"/>
                      <a:pt x="20" y="98"/>
                      <a:pt x="20" y="98"/>
                    </a:cubicBezTo>
                    <a:lnTo>
                      <a:pt x="20" y="40"/>
                    </a:lnTo>
                    <a:close/>
                    <a:moveTo>
                      <a:pt x="57" y="209"/>
                    </a:moveTo>
                    <a:cubicBezTo>
                      <a:pt x="259" y="209"/>
                      <a:pt x="259" y="209"/>
                      <a:pt x="259" y="209"/>
                    </a:cubicBezTo>
                    <a:cubicBezTo>
                      <a:pt x="259" y="307"/>
                      <a:pt x="259" y="307"/>
                      <a:pt x="259" y="307"/>
                    </a:cubicBezTo>
                    <a:cubicBezTo>
                      <a:pt x="236" y="307"/>
                      <a:pt x="236" y="307"/>
                      <a:pt x="236" y="307"/>
                    </a:cubicBezTo>
                    <a:cubicBezTo>
                      <a:pt x="236" y="294"/>
                      <a:pt x="236" y="294"/>
                      <a:pt x="236" y="294"/>
                    </a:cubicBezTo>
                    <a:cubicBezTo>
                      <a:pt x="80" y="294"/>
                      <a:pt x="80" y="294"/>
                      <a:pt x="80" y="294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57" y="307"/>
                      <a:pt x="57" y="307"/>
                      <a:pt x="57" y="307"/>
                    </a:cubicBezTo>
                    <a:lnTo>
                      <a:pt x="57" y="209"/>
                    </a:lnTo>
                    <a:close/>
                    <a:moveTo>
                      <a:pt x="236" y="228"/>
                    </a:moveTo>
                    <a:cubicBezTo>
                      <a:pt x="80" y="228"/>
                      <a:pt x="80" y="228"/>
                      <a:pt x="80" y="228"/>
                    </a:cubicBezTo>
                    <a:cubicBezTo>
                      <a:pt x="80" y="274"/>
                      <a:pt x="80" y="274"/>
                      <a:pt x="80" y="274"/>
                    </a:cubicBezTo>
                    <a:cubicBezTo>
                      <a:pt x="236" y="274"/>
                      <a:pt x="236" y="274"/>
                      <a:pt x="236" y="274"/>
                    </a:cubicBezTo>
                    <a:lnTo>
                      <a:pt x="236" y="228"/>
                    </a:lnTo>
                    <a:close/>
                    <a:moveTo>
                      <a:pt x="223" y="108"/>
                    </a:move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18" y="125"/>
                      <a:pt x="137" y="138"/>
                      <a:pt x="160" y="148"/>
                    </a:cubicBezTo>
                    <a:cubicBezTo>
                      <a:pt x="186" y="137"/>
                      <a:pt x="207" y="124"/>
                      <a:pt x="223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8"/>
              <p:cNvSpPr>
                <a:spLocks noEditPoints="1"/>
              </p:cNvSpPr>
              <p:nvPr/>
            </p:nvSpPr>
            <p:spPr bwMode="auto">
              <a:xfrm>
                <a:off x="6107113" y="1554163"/>
                <a:ext cx="187325" cy="177800"/>
              </a:xfrm>
              <a:custGeom>
                <a:avLst/>
                <a:gdLst>
                  <a:gd name="T0" fmla="*/ 114 w 307"/>
                  <a:gd name="T1" fmla="*/ 80 h 290"/>
                  <a:gd name="T2" fmla="*/ 132 w 307"/>
                  <a:gd name="T3" fmla="*/ 98 h 290"/>
                  <a:gd name="T4" fmla="*/ 19 w 307"/>
                  <a:gd name="T5" fmla="*/ 175 h 290"/>
                  <a:gd name="T6" fmla="*/ 0 w 307"/>
                  <a:gd name="T7" fmla="*/ 154 h 290"/>
                  <a:gd name="T8" fmla="*/ 114 w 307"/>
                  <a:gd name="T9" fmla="*/ 80 h 290"/>
                  <a:gd name="T10" fmla="*/ 12 w 307"/>
                  <a:gd name="T11" fmla="*/ 267 h 290"/>
                  <a:gd name="T12" fmla="*/ 141 w 307"/>
                  <a:gd name="T13" fmla="*/ 267 h 290"/>
                  <a:gd name="T14" fmla="*/ 141 w 307"/>
                  <a:gd name="T15" fmla="*/ 186 h 290"/>
                  <a:gd name="T16" fmla="*/ 44 w 307"/>
                  <a:gd name="T17" fmla="*/ 186 h 290"/>
                  <a:gd name="T18" fmla="*/ 44 w 307"/>
                  <a:gd name="T19" fmla="*/ 162 h 290"/>
                  <a:gd name="T20" fmla="*/ 265 w 307"/>
                  <a:gd name="T21" fmla="*/ 162 h 290"/>
                  <a:gd name="T22" fmla="*/ 265 w 307"/>
                  <a:gd name="T23" fmla="*/ 186 h 290"/>
                  <a:gd name="T24" fmla="*/ 167 w 307"/>
                  <a:gd name="T25" fmla="*/ 186 h 290"/>
                  <a:gd name="T26" fmla="*/ 167 w 307"/>
                  <a:gd name="T27" fmla="*/ 267 h 290"/>
                  <a:gd name="T28" fmla="*/ 297 w 307"/>
                  <a:gd name="T29" fmla="*/ 267 h 290"/>
                  <a:gd name="T30" fmla="*/ 297 w 307"/>
                  <a:gd name="T31" fmla="*/ 290 h 290"/>
                  <a:gd name="T32" fmla="*/ 12 w 307"/>
                  <a:gd name="T33" fmla="*/ 290 h 290"/>
                  <a:gd name="T34" fmla="*/ 12 w 307"/>
                  <a:gd name="T35" fmla="*/ 267 h 290"/>
                  <a:gd name="T36" fmla="*/ 14 w 307"/>
                  <a:gd name="T37" fmla="*/ 41 h 290"/>
                  <a:gd name="T38" fmla="*/ 149 w 307"/>
                  <a:gd name="T39" fmla="*/ 41 h 290"/>
                  <a:gd name="T40" fmla="*/ 131 w 307"/>
                  <a:gd name="T41" fmla="*/ 11 h 290"/>
                  <a:gd name="T42" fmla="*/ 154 w 307"/>
                  <a:gd name="T43" fmla="*/ 0 h 290"/>
                  <a:gd name="T44" fmla="*/ 176 w 307"/>
                  <a:gd name="T45" fmla="*/ 36 h 290"/>
                  <a:gd name="T46" fmla="*/ 164 w 307"/>
                  <a:gd name="T47" fmla="*/ 41 h 290"/>
                  <a:gd name="T48" fmla="*/ 295 w 307"/>
                  <a:gd name="T49" fmla="*/ 41 h 290"/>
                  <a:gd name="T50" fmla="*/ 295 w 307"/>
                  <a:gd name="T51" fmla="*/ 101 h 290"/>
                  <a:gd name="T52" fmla="*/ 270 w 307"/>
                  <a:gd name="T53" fmla="*/ 101 h 290"/>
                  <a:gd name="T54" fmla="*/ 270 w 307"/>
                  <a:gd name="T55" fmla="*/ 65 h 290"/>
                  <a:gd name="T56" fmla="*/ 39 w 307"/>
                  <a:gd name="T57" fmla="*/ 65 h 290"/>
                  <a:gd name="T58" fmla="*/ 39 w 307"/>
                  <a:gd name="T59" fmla="*/ 101 h 290"/>
                  <a:gd name="T60" fmla="*/ 14 w 307"/>
                  <a:gd name="T61" fmla="*/ 101 h 290"/>
                  <a:gd name="T62" fmla="*/ 14 w 307"/>
                  <a:gd name="T63" fmla="*/ 41 h 290"/>
                  <a:gd name="T64" fmla="*/ 193 w 307"/>
                  <a:gd name="T65" fmla="*/ 81 h 290"/>
                  <a:gd name="T66" fmla="*/ 307 w 307"/>
                  <a:gd name="T67" fmla="*/ 154 h 290"/>
                  <a:gd name="T68" fmla="*/ 289 w 307"/>
                  <a:gd name="T69" fmla="*/ 175 h 290"/>
                  <a:gd name="T70" fmla="*/ 179 w 307"/>
                  <a:gd name="T71" fmla="*/ 98 h 290"/>
                  <a:gd name="T72" fmla="*/ 193 w 307"/>
                  <a:gd name="T73" fmla="*/ 81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7" h="290">
                    <a:moveTo>
                      <a:pt x="114" y="80"/>
                    </a:moveTo>
                    <a:cubicBezTo>
                      <a:pt x="132" y="98"/>
                      <a:pt x="132" y="98"/>
                      <a:pt x="132" y="98"/>
                    </a:cubicBezTo>
                    <a:cubicBezTo>
                      <a:pt x="92" y="129"/>
                      <a:pt x="54" y="155"/>
                      <a:pt x="19" y="175"/>
                    </a:cubicBezTo>
                    <a:cubicBezTo>
                      <a:pt x="12" y="166"/>
                      <a:pt x="6" y="159"/>
                      <a:pt x="0" y="154"/>
                    </a:cubicBezTo>
                    <a:cubicBezTo>
                      <a:pt x="41" y="134"/>
                      <a:pt x="79" y="109"/>
                      <a:pt x="114" y="80"/>
                    </a:cubicBezTo>
                    <a:close/>
                    <a:moveTo>
                      <a:pt x="12" y="267"/>
                    </a:move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1" y="186"/>
                      <a:pt x="141" y="186"/>
                      <a:pt x="141" y="186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44" y="162"/>
                      <a:pt x="44" y="162"/>
                      <a:pt x="44" y="162"/>
                    </a:cubicBezTo>
                    <a:cubicBezTo>
                      <a:pt x="265" y="162"/>
                      <a:pt x="265" y="162"/>
                      <a:pt x="265" y="162"/>
                    </a:cubicBezTo>
                    <a:cubicBezTo>
                      <a:pt x="265" y="186"/>
                      <a:pt x="265" y="186"/>
                      <a:pt x="265" y="186"/>
                    </a:cubicBezTo>
                    <a:cubicBezTo>
                      <a:pt x="167" y="186"/>
                      <a:pt x="167" y="186"/>
                      <a:pt x="167" y="186"/>
                    </a:cubicBezTo>
                    <a:cubicBezTo>
                      <a:pt x="167" y="267"/>
                      <a:pt x="167" y="267"/>
                      <a:pt x="167" y="267"/>
                    </a:cubicBezTo>
                    <a:cubicBezTo>
                      <a:pt x="297" y="267"/>
                      <a:pt x="297" y="267"/>
                      <a:pt x="297" y="267"/>
                    </a:cubicBezTo>
                    <a:cubicBezTo>
                      <a:pt x="297" y="290"/>
                      <a:pt x="297" y="290"/>
                      <a:pt x="297" y="290"/>
                    </a:cubicBezTo>
                    <a:cubicBezTo>
                      <a:pt x="12" y="290"/>
                      <a:pt x="12" y="290"/>
                      <a:pt x="12" y="290"/>
                    </a:cubicBezTo>
                    <a:lnTo>
                      <a:pt x="12" y="267"/>
                    </a:lnTo>
                    <a:close/>
                    <a:moveTo>
                      <a:pt x="14" y="41"/>
                    </a:moveTo>
                    <a:cubicBezTo>
                      <a:pt x="149" y="41"/>
                      <a:pt x="149" y="41"/>
                      <a:pt x="149" y="41"/>
                    </a:cubicBezTo>
                    <a:cubicBezTo>
                      <a:pt x="144" y="32"/>
                      <a:pt x="138" y="22"/>
                      <a:pt x="131" y="11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2" y="12"/>
                      <a:pt x="170" y="24"/>
                      <a:pt x="176" y="36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295" y="41"/>
                      <a:pt x="295" y="41"/>
                      <a:pt x="295" y="41"/>
                    </a:cubicBezTo>
                    <a:cubicBezTo>
                      <a:pt x="295" y="101"/>
                      <a:pt x="295" y="101"/>
                      <a:pt x="295" y="101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65"/>
                      <a:pt x="270" y="65"/>
                      <a:pt x="270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14" y="101"/>
                      <a:pt x="14" y="101"/>
                      <a:pt x="14" y="101"/>
                    </a:cubicBezTo>
                    <a:lnTo>
                      <a:pt x="14" y="41"/>
                    </a:lnTo>
                    <a:close/>
                    <a:moveTo>
                      <a:pt x="193" y="81"/>
                    </a:moveTo>
                    <a:cubicBezTo>
                      <a:pt x="237" y="106"/>
                      <a:pt x="275" y="131"/>
                      <a:pt x="307" y="154"/>
                    </a:cubicBezTo>
                    <a:cubicBezTo>
                      <a:pt x="289" y="175"/>
                      <a:pt x="289" y="175"/>
                      <a:pt x="289" y="175"/>
                    </a:cubicBezTo>
                    <a:cubicBezTo>
                      <a:pt x="258" y="150"/>
                      <a:pt x="221" y="125"/>
                      <a:pt x="179" y="98"/>
                    </a:cubicBezTo>
                    <a:lnTo>
                      <a:pt x="193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9"/>
              <p:cNvSpPr>
                <a:spLocks noEditPoints="1"/>
              </p:cNvSpPr>
              <p:nvPr/>
            </p:nvSpPr>
            <p:spPr bwMode="auto">
              <a:xfrm>
                <a:off x="5445125" y="1287463"/>
                <a:ext cx="179388" cy="157163"/>
              </a:xfrm>
              <a:custGeom>
                <a:avLst/>
                <a:gdLst>
                  <a:gd name="T0" fmla="*/ 0 w 291"/>
                  <a:gd name="T1" fmla="*/ 7 h 255"/>
                  <a:gd name="T2" fmla="*/ 64 w 291"/>
                  <a:gd name="T3" fmla="*/ 4 h 255"/>
                  <a:gd name="T4" fmla="*/ 70 w 291"/>
                  <a:gd name="T5" fmla="*/ 4 h 255"/>
                  <a:gd name="T6" fmla="*/ 117 w 291"/>
                  <a:gd name="T7" fmla="*/ 1 h 255"/>
                  <a:gd name="T8" fmla="*/ 260 w 291"/>
                  <a:gd name="T9" fmla="*/ 42 h 255"/>
                  <a:gd name="T10" fmla="*/ 291 w 291"/>
                  <a:gd name="T11" fmla="*/ 126 h 255"/>
                  <a:gd name="T12" fmla="*/ 256 w 291"/>
                  <a:gd name="T13" fmla="*/ 214 h 255"/>
                  <a:gd name="T14" fmla="*/ 124 w 291"/>
                  <a:gd name="T15" fmla="*/ 255 h 255"/>
                  <a:gd name="T16" fmla="*/ 0 w 291"/>
                  <a:gd name="T17" fmla="*/ 255 h 255"/>
                  <a:gd name="T18" fmla="*/ 0 w 291"/>
                  <a:gd name="T19" fmla="*/ 239 h 255"/>
                  <a:gd name="T20" fmla="*/ 36 w 291"/>
                  <a:gd name="T21" fmla="*/ 211 h 255"/>
                  <a:gd name="T22" fmla="*/ 36 w 291"/>
                  <a:gd name="T23" fmla="*/ 57 h 255"/>
                  <a:gd name="T24" fmla="*/ 29 w 291"/>
                  <a:gd name="T25" fmla="*/ 29 h 255"/>
                  <a:gd name="T26" fmla="*/ 0 w 291"/>
                  <a:gd name="T27" fmla="*/ 23 h 255"/>
                  <a:gd name="T28" fmla="*/ 0 w 291"/>
                  <a:gd name="T29" fmla="*/ 7 h 255"/>
                  <a:gd name="T30" fmla="*/ 91 w 291"/>
                  <a:gd name="T31" fmla="*/ 208 h 255"/>
                  <a:gd name="T32" fmla="*/ 97 w 291"/>
                  <a:gd name="T33" fmla="*/ 235 h 255"/>
                  <a:gd name="T34" fmla="*/ 124 w 291"/>
                  <a:gd name="T35" fmla="*/ 239 h 255"/>
                  <a:gd name="T36" fmla="*/ 234 w 291"/>
                  <a:gd name="T37" fmla="*/ 130 h 255"/>
                  <a:gd name="T38" fmla="*/ 205 w 291"/>
                  <a:gd name="T39" fmla="*/ 49 h 255"/>
                  <a:gd name="T40" fmla="*/ 120 w 291"/>
                  <a:gd name="T41" fmla="*/ 20 h 255"/>
                  <a:gd name="T42" fmla="*/ 96 w 291"/>
                  <a:gd name="T43" fmla="*/ 23 h 255"/>
                  <a:gd name="T44" fmla="*/ 91 w 291"/>
                  <a:gd name="T45" fmla="*/ 23 h 255"/>
                  <a:gd name="T46" fmla="*/ 91 w 291"/>
                  <a:gd name="T4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1" h="255">
                    <a:moveTo>
                      <a:pt x="0" y="7"/>
                    </a:moveTo>
                    <a:cubicBezTo>
                      <a:pt x="28" y="5"/>
                      <a:pt x="50" y="4"/>
                      <a:pt x="64" y="4"/>
                    </a:cubicBezTo>
                    <a:cubicBezTo>
                      <a:pt x="70" y="3"/>
                      <a:pt x="72" y="3"/>
                      <a:pt x="70" y="4"/>
                    </a:cubicBezTo>
                    <a:cubicBezTo>
                      <a:pt x="89" y="2"/>
                      <a:pt x="105" y="1"/>
                      <a:pt x="117" y="1"/>
                    </a:cubicBezTo>
                    <a:cubicBezTo>
                      <a:pt x="188" y="0"/>
                      <a:pt x="235" y="14"/>
                      <a:pt x="260" y="42"/>
                    </a:cubicBezTo>
                    <a:cubicBezTo>
                      <a:pt x="281" y="63"/>
                      <a:pt x="291" y="91"/>
                      <a:pt x="291" y="126"/>
                    </a:cubicBezTo>
                    <a:cubicBezTo>
                      <a:pt x="291" y="159"/>
                      <a:pt x="280" y="188"/>
                      <a:pt x="256" y="214"/>
                    </a:cubicBezTo>
                    <a:cubicBezTo>
                      <a:pt x="231" y="241"/>
                      <a:pt x="187" y="255"/>
                      <a:pt x="124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26" y="241"/>
                      <a:pt x="38" y="232"/>
                      <a:pt x="36" y="21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43"/>
                      <a:pt x="34" y="33"/>
                      <a:pt x="29" y="29"/>
                    </a:cubicBezTo>
                    <a:cubicBezTo>
                      <a:pt x="25" y="25"/>
                      <a:pt x="15" y="23"/>
                      <a:pt x="0" y="23"/>
                    </a:cubicBezTo>
                    <a:lnTo>
                      <a:pt x="0" y="7"/>
                    </a:lnTo>
                    <a:close/>
                    <a:moveTo>
                      <a:pt x="91" y="208"/>
                    </a:moveTo>
                    <a:cubicBezTo>
                      <a:pt x="91" y="223"/>
                      <a:pt x="93" y="231"/>
                      <a:pt x="97" y="235"/>
                    </a:cubicBezTo>
                    <a:cubicBezTo>
                      <a:pt x="100" y="238"/>
                      <a:pt x="109" y="239"/>
                      <a:pt x="124" y="239"/>
                    </a:cubicBezTo>
                    <a:cubicBezTo>
                      <a:pt x="194" y="238"/>
                      <a:pt x="231" y="202"/>
                      <a:pt x="234" y="130"/>
                    </a:cubicBezTo>
                    <a:cubicBezTo>
                      <a:pt x="233" y="95"/>
                      <a:pt x="223" y="68"/>
                      <a:pt x="205" y="49"/>
                    </a:cubicBezTo>
                    <a:cubicBezTo>
                      <a:pt x="188" y="30"/>
                      <a:pt x="159" y="20"/>
                      <a:pt x="120" y="20"/>
                    </a:cubicBezTo>
                    <a:cubicBezTo>
                      <a:pt x="115" y="20"/>
                      <a:pt x="107" y="21"/>
                      <a:pt x="96" y="23"/>
                    </a:cubicBezTo>
                    <a:cubicBezTo>
                      <a:pt x="103" y="21"/>
                      <a:pt x="101" y="21"/>
                      <a:pt x="91" y="23"/>
                    </a:cubicBezTo>
                    <a:lnTo>
                      <a:pt x="91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5716588" y="1292225"/>
                <a:ext cx="180975" cy="153988"/>
              </a:xfrm>
              <a:custGeom>
                <a:avLst/>
                <a:gdLst>
                  <a:gd name="T0" fmla="*/ 195 w 296"/>
                  <a:gd name="T1" fmla="*/ 0 h 251"/>
                  <a:gd name="T2" fmla="*/ 296 w 296"/>
                  <a:gd name="T3" fmla="*/ 0 h 251"/>
                  <a:gd name="T4" fmla="*/ 296 w 296"/>
                  <a:gd name="T5" fmla="*/ 16 h 251"/>
                  <a:gd name="T6" fmla="*/ 293 w 296"/>
                  <a:gd name="T7" fmla="*/ 16 h 251"/>
                  <a:gd name="T8" fmla="*/ 258 w 296"/>
                  <a:gd name="T9" fmla="*/ 49 h 251"/>
                  <a:gd name="T10" fmla="*/ 258 w 296"/>
                  <a:gd name="T11" fmla="*/ 148 h 251"/>
                  <a:gd name="T12" fmla="*/ 148 w 296"/>
                  <a:gd name="T13" fmla="*/ 251 h 251"/>
                  <a:gd name="T14" fmla="*/ 35 w 296"/>
                  <a:gd name="T15" fmla="*/ 161 h 251"/>
                  <a:gd name="T16" fmla="*/ 35 w 296"/>
                  <a:gd name="T17" fmla="*/ 42 h 251"/>
                  <a:gd name="T18" fmla="*/ 7 w 296"/>
                  <a:gd name="T19" fmla="*/ 16 h 251"/>
                  <a:gd name="T20" fmla="*/ 0 w 296"/>
                  <a:gd name="T21" fmla="*/ 16 h 251"/>
                  <a:gd name="T22" fmla="*/ 0 w 296"/>
                  <a:gd name="T23" fmla="*/ 0 h 251"/>
                  <a:gd name="T24" fmla="*/ 121 w 296"/>
                  <a:gd name="T25" fmla="*/ 0 h 251"/>
                  <a:gd name="T26" fmla="*/ 121 w 296"/>
                  <a:gd name="T27" fmla="*/ 16 h 251"/>
                  <a:gd name="T28" fmla="*/ 115 w 296"/>
                  <a:gd name="T29" fmla="*/ 16 h 251"/>
                  <a:gd name="T30" fmla="*/ 88 w 296"/>
                  <a:gd name="T31" fmla="*/ 42 h 251"/>
                  <a:gd name="T32" fmla="*/ 88 w 296"/>
                  <a:gd name="T33" fmla="*/ 161 h 251"/>
                  <a:gd name="T34" fmla="*/ 157 w 296"/>
                  <a:gd name="T35" fmla="*/ 226 h 251"/>
                  <a:gd name="T36" fmla="*/ 233 w 296"/>
                  <a:gd name="T37" fmla="*/ 153 h 251"/>
                  <a:gd name="T38" fmla="*/ 233 w 296"/>
                  <a:gd name="T39" fmla="*/ 56 h 251"/>
                  <a:gd name="T40" fmla="*/ 201 w 296"/>
                  <a:gd name="T41" fmla="*/ 16 h 251"/>
                  <a:gd name="T42" fmla="*/ 195 w 296"/>
                  <a:gd name="T43" fmla="*/ 16 h 251"/>
                  <a:gd name="T44" fmla="*/ 195 w 296"/>
                  <a:gd name="T4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6" h="251">
                    <a:moveTo>
                      <a:pt x="195" y="0"/>
                    </a:moveTo>
                    <a:cubicBezTo>
                      <a:pt x="296" y="0"/>
                      <a:pt x="296" y="0"/>
                      <a:pt x="296" y="0"/>
                    </a:cubicBezTo>
                    <a:cubicBezTo>
                      <a:pt x="296" y="16"/>
                      <a:pt x="296" y="16"/>
                      <a:pt x="296" y="16"/>
                    </a:cubicBezTo>
                    <a:cubicBezTo>
                      <a:pt x="293" y="16"/>
                      <a:pt x="293" y="16"/>
                      <a:pt x="293" y="16"/>
                    </a:cubicBezTo>
                    <a:cubicBezTo>
                      <a:pt x="268" y="15"/>
                      <a:pt x="257" y="26"/>
                      <a:pt x="258" y="49"/>
                    </a:cubicBezTo>
                    <a:cubicBezTo>
                      <a:pt x="258" y="148"/>
                      <a:pt x="258" y="148"/>
                      <a:pt x="258" y="148"/>
                    </a:cubicBezTo>
                    <a:cubicBezTo>
                      <a:pt x="257" y="216"/>
                      <a:pt x="220" y="250"/>
                      <a:pt x="148" y="251"/>
                    </a:cubicBezTo>
                    <a:cubicBezTo>
                      <a:pt x="73" y="250"/>
                      <a:pt x="36" y="220"/>
                      <a:pt x="35" y="16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6" y="24"/>
                      <a:pt x="26" y="15"/>
                      <a:pt x="7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15" y="16"/>
                      <a:pt x="115" y="16"/>
                      <a:pt x="115" y="16"/>
                    </a:cubicBezTo>
                    <a:cubicBezTo>
                      <a:pt x="97" y="16"/>
                      <a:pt x="88" y="25"/>
                      <a:pt x="88" y="42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9" y="203"/>
                      <a:pt x="112" y="225"/>
                      <a:pt x="157" y="226"/>
                    </a:cubicBezTo>
                    <a:cubicBezTo>
                      <a:pt x="207" y="225"/>
                      <a:pt x="232" y="201"/>
                      <a:pt x="233" y="153"/>
                    </a:cubicBezTo>
                    <a:cubicBezTo>
                      <a:pt x="233" y="56"/>
                      <a:pt x="233" y="56"/>
                      <a:pt x="233" y="56"/>
                    </a:cubicBezTo>
                    <a:cubicBezTo>
                      <a:pt x="234" y="28"/>
                      <a:pt x="224" y="15"/>
                      <a:pt x="201" y="16"/>
                    </a:cubicBezTo>
                    <a:cubicBezTo>
                      <a:pt x="195" y="16"/>
                      <a:pt x="195" y="16"/>
                      <a:pt x="195" y="16"/>
                    </a:cubicBezTo>
                    <a:lnTo>
                      <a:pt x="1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1"/>
              <p:cNvSpPr>
                <a:spLocks/>
              </p:cNvSpPr>
              <p:nvPr/>
            </p:nvSpPr>
            <p:spPr bwMode="auto">
              <a:xfrm>
                <a:off x="5981700" y="1292225"/>
                <a:ext cx="173038" cy="152400"/>
              </a:xfrm>
              <a:custGeom>
                <a:avLst/>
                <a:gdLst>
                  <a:gd name="T0" fmla="*/ 91 w 283"/>
                  <a:gd name="T1" fmla="*/ 203 h 248"/>
                  <a:gd name="T2" fmla="*/ 121 w 283"/>
                  <a:gd name="T3" fmla="*/ 232 h 248"/>
                  <a:gd name="T4" fmla="*/ 127 w 283"/>
                  <a:gd name="T5" fmla="*/ 232 h 248"/>
                  <a:gd name="T6" fmla="*/ 127 w 283"/>
                  <a:gd name="T7" fmla="*/ 248 h 248"/>
                  <a:gd name="T8" fmla="*/ 0 w 283"/>
                  <a:gd name="T9" fmla="*/ 248 h 248"/>
                  <a:gd name="T10" fmla="*/ 0 w 283"/>
                  <a:gd name="T11" fmla="*/ 232 h 248"/>
                  <a:gd name="T12" fmla="*/ 7 w 283"/>
                  <a:gd name="T13" fmla="*/ 232 h 248"/>
                  <a:gd name="T14" fmla="*/ 36 w 283"/>
                  <a:gd name="T15" fmla="*/ 203 h 248"/>
                  <a:gd name="T16" fmla="*/ 36 w 283"/>
                  <a:gd name="T17" fmla="*/ 45 h 248"/>
                  <a:gd name="T18" fmla="*/ 6 w 283"/>
                  <a:gd name="T19" fmla="*/ 16 h 248"/>
                  <a:gd name="T20" fmla="*/ 0 w 283"/>
                  <a:gd name="T21" fmla="*/ 16 h 248"/>
                  <a:gd name="T22" fmla="*/ 0 w 283"/>
                  <a:gd name="T23" fmla="*/ 0 h 248"/>
                  <a:gd name="T24" fmla="*/ 127 w 283"/>
                  <a:gd name="T25" fmla="*/ 0 h 248"/>
                  <a:gd name="T26" fmla="*/ 127 w 283"/>
                  <a:gd name="T27" fmla="*/ 16 h 248"/>
                  <a:gd name="T28" fmla="*/ 120 w 283"/>
                  <a:gd name="T29" fmla="*/ 16 h 248"/>
                  <a:gd name="T30" fmla="*/ 91 w 283"/>
                  <a:gd name="T31" fmla="*/ 47 h 248"/>
                  <a:gd name="T32" fmla="*/ 91 w 283"/>
                  <a:gd name="T33" fmla="*/ 119 h 248"/>
                  <a:gd name="T34" fmla="*/ 142 w 283"/>
                  <a:gd name="T35" fmla="*/ 89 h 248"/>
                  <a:gd name="T36" fmla="*/ 179 w 283"/>
                  <a:gd name="T37" fmla="*/ 28 h 248"/>
                  <a:gd name="T38" fmla="*/ 156 w 283"/>
                  <a:gd name="T39" fmla="*/ 16 h 248"/>
                  <a:gd name="T40" fmla="*/ 151 w 283"/>
                  <a:gd name="T41" fmla="*/ 16 h 248"/>
                  <a:gd name="T42" fmla="*/ 151 w 283"/>
                  <a:gd name="T43" fmla="*/ 0 h 248"/>
                  <a:gd name="T44" fmla="*/ 256 w 283"/>
                  <a:gd name="T45" fmla="*/ 0 h 248"/>
                  <a:gd name="T46" fmla="*/ 256 w 283"/>
                  <a:gd name="T47" fmla="*/ 16 h 248"/>
                  <a:gd name="T48" fmla="*/ 229 w 283"/>
                  <a:gd name="T49" fmla="*/ 19 h 248"/>
                  <a:gd name="T50" fmla="*/ 214 w 283"/>
                  <a:gd name="T51" fmla="*/ 30 h 248"/>
                  <a:gd name="T52" fmla="*/ 191 w 283"/>
                  <a:gd name="T53" fmla="*/ 59 h 248"/>
                  <a:gd name="T54" fmla="*/ 148 w 283"/>
                  <a:gd name="T55" fmla="*/ 108 h 248"/>
                  <a:gd name="T56" fmla="*/ 191 w 283"/>
                  <a:gd name="T57" fmla="*/ 151 h 248"/>
                  <a:gd name="T58" fmla="*/ 224 w 283"/>
                  <a:gd name="T59" fmla="*/ 195 h 248"/>
                  <a:gd name="T60" fmla="*/ 283 w 283"/>
                  <a:gd name="T61" fmla="*/ 232 h 248"/>
                  <a:gd name="T62" fmla="*/ 283 w 283"/>
                  <a:gd name="T63" fmla="*/ 248 h 248"/>
                  <a:gd name="T64" fmla="*/ 150 w 283"/>
                  <a:gd name="T65" fmla="*/ 248 h 248"/>
                  <a:gd name="T66" fmla="*/ 150 w 283"/>
                  <a:gd name="T67" fmla="*/ 232 h 248"/>
                  <a:gd name="T68" fmla="*/ 177 w 283"/>
                  <a:gd name="T69" fmla="*/ 221 h 248"/>
                  <a:gd name="T70" fmla="*/ 118 w 283"/>
                  <a:gd name="T71" fmla="*/ 147 h 248"/>
                  <a:gd name="T72" fmla="*/ 91 w 283"/>
                  <a:gd name="T73" fmla="*/ 133 h 248"/>
                  <a:gd name="T74" fmla="*/ 91 w 283"/>
                  <a:gd name="T75" fmla="*/ 20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3" h="248">
                    <a:moveTo>
                      <a:pt x="91" y="203"/>
                    </a:moveTo>
                    <a:cubicBezTo>
                      <a:pt x="90" y="223"/>
                      <a:pt x="100" y="233"/>
                      <a:pt x="121" y="232"/>
                    </a:cubicBezTo>
                    <a:cubicBezTo>
                      <a:pt x="127" y="232"/>
                      <a:pt x="127" y="232"/>
                      <a:pt x="127" y="232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7" y="232"/>
                      <a:pt x="7" y="232"/>
                      <a:pt x="7" y="232"/>
                    </a:cubicBezTo>
                    <a:cubicBezTo>
                      <a:pt x="27" y="233"/>
                      <a:pt x="37" y="223"/>
                      <a:pt x="36" y="203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7" y="25"/>
                      <a:pt x="27" y="15"/>
                      <a:pt x="6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98" y="15"/>
                      <a:pt x="89" y="25"/>
                      <a:pt x="91" y="47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07" y="117"/>
                      <a:pt x="124" y="107"/>
                      <a:pt x="142" y="89"/>
                    </a:cubicBezTo>
                    <a:cubicBezTo>
                      <a:pt x="166" y="61"/>
                      <a:pt x="178" y="41"/>
                      <a:pt x="179" y="28"/>
                    </a:cubicBezTo>
                    <a:cubicBezTo>
                      <a:pt x="179" y="20"/>
                      <a:pt x="171" y="16"/>
                      <a:pt x="15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43" y="17"/>
                      <a:pt x="234" y="18"/>
                      <a:pt x="229" y="19"/>
                    </a:cubicBezTo>
                    <a:cubicBezTo>
                      <a:pt x="224" y="21"/>
                      <a:pt x="219" y="25"/>
                      <a:pt x="214" y="30"/>
                    </a:cubicBezTo>
                    <a:cubicBezTo>
                      <a:pt x="209" y="34"/>
                      <a:pt x="201" y="44"/>
                      <a:pt x="191" y="59"/>
                    </a:cubicBezTo>
                    <a:cubicBezTo>
                      <a:pt x="174" y="83"/>
                      <a:pt x="160" y="99"/>
                      <a:pt x="148" y="108"/>
                    </a:cubicBezTo>
                    <a:cubicBezTo>
                      <a:pt x="157" y="113"/>
                      <a:pt x="172" y="127"/>
                      <a:pt x="191" y="151"/>
                    </a:cubicBezTo>
                    <a:cubicBezTo>
                      <a:pt x="224" y="195"/>
                      <a:pt x="224" y="195"/>
                      <a:pt x="224" y="195"/>
                    </a:cubicBezTo>
                    <a:cubicBezTo>
                      <a:pt x="242" y="221"/>
                      <a:pt x="262" y="233"/>
                      <a:pt x="283" y="232"/>
                    </a:cubicBezTo>
                    <a:cubicBezTo>
                      <a:pt x="283" y="248"/>
                      <a:pt x="283" y="248"/>
                      <a:pt x="283" y="248"/>
                    </a:cubicBezTo>
                    <a:cubicBezTo>
                      <a:pt x="150" y="248"/>
                      <a:pt x="150" y="248"/>
                      <a:pt x="150" y="248"/>
                    </a:cubicBezTo>
                    <a:cubicBezTo>
                      <a:pt x="150" y="232"/>
                      <a:pt x="150" y="232"/>
                      <a:pt x="150" y="232"/>
                    </a:cubicBezTo>
                    <a:cubicBezTo>
                      <a:pt x="168" y="232"/>
                      <a:pt x="177" y="229"/>
                      <a:pt x="177" y="221"/>
                    </a:cubicBezTo>
                    <a:cubicBezTo>
                      <a:pt x="173" y="209"/>
                      <a:pt x="153" y="184"/>
                      <a:pt x="118" y="147"/>
                    </a:cubicBezTo>
                    <a:cubicBezTo>
                      <a:pt x="107" y="136"/>
                      <a:pt x="98" y="132"/>
                      <a:pt x="91" y="133"/>
                    </a:cubicBezTo>
                    <a:lnTo>
                      <a:pt x="91" y="2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6232525" y="1292225"/>
                <a:ext cx="146050" cy="152400"/>
              </a:xfrm>
              <a:custGeom>
                <a:avLst/>
                <a:gdLst>
                  <a:gd name="T0" fmla="*/ 99 w 238"/>
                  <a:gd name="T1" fmla="*/ 22 h 248"/>
                  <a:gd name="T2" fmla="*/ 99 w 238"/>
                  <a:gd name="T3" fmla="*/ 111 h 248"/>
                  <a:gd name="T4" fmla="*/ 162 w 238"/>
                  <a:gd name="T5" fmla="*/ 111 h 248"/>
                  <a:gd name="T6" fmla="*/ 191 w 238"/>
                  <a:gd name="T7" fmla="*/ 83 h 248"/>
                  <a:gd name="T8" fmla="*/ 206 w 238"/>
                  <a:gd name="T9" fmla="*/ 83 h 248"/>
                  <a:gd name="T10" fmla="*/ 206 w 238"/>
                  <a:gd name="T11" fmla="*/ 162 h 248"/>
                  <a:gd name="T12" fmla="*/ 191 w 238"/>
                  <a:gd name="T13" fmla="*/ 162 h 248"/>
                  <a:gd name="T14" fmla="*/ 156 w 238"/>
                  <a:gd name="T15" fmla="*/ 134 h 248"/>
                  <a:gd name="T16" fmla="*/ 99 w 238"/>
                  <a:gd name="T17" fmla="*/ 134 h 248"/>
                  <a:gd name="T18" fmla="*/ 99 w 238"/>
                  <a:gd name="T19" fmla="*/ 206 h 248"/>
                  <a:gd name="T20" fmla="*/ 114 w 238"/>
                  <a:gd name="T21" fmla="*/ 226 h 248"/>
                  <a:gd name="T22" fmla="*/ 179 w 238"/>
                  <a:gd name="T23" fmla="*/ 226 h 248"/>
                  <a:gd name="T24" fmla="*/ 223 w 238"/>
                  <a:gd name="T25" fmla="*/ 185 h 248"/>
                  <a:gd name="T26" fmla="*/ 238 w 238"/>
                  <a:gd name="T27" fmla="*/ 185 h 248"/>
                  <a:gd name="T28" fmla="*/ 234 w 238"/>
                  <a:gd name="T29" fmla="*/ 248 h 248"/>
                  <a:gd name="T30" fmla="*/ 0 w 238"/>
                  <a:gd name="T31" fmla="*/ 248 h 248"/>
                  <a:gd name="T32" fmla="*/ 0 w 238"/>
                  <a:gd name="T33" fmla="*/ 232 h 248"/>
                  <a:gd name="T34" fmla="*/ 15 w 238"/>
                  <a:gd name="T35" fmla="*/ 232 h 248"/>
                  <a:gd name="T36" fmla="*/ 45 w 238"/>
                  <a:gd name="T37" fmla="*/ 204 h 248"/>
                  <a:gd name="T38" fmla="*/ 45 w 238"/>
                  <a:gd name="T39" fmla="*/ 44 h 248"/>
                  <a:gd name="T40" fmla="*/ 12 w 238"/>
                  <a:gd name="T41" fmla="*/ 16 h 248"/>
                  <a:gd name="T42" fmla="*/ 7 w 238"/>
                  <a:gd name="T43" fmla="*/ 16 h 248"/>
                  <a:gd name="T44" fmla="*/ 7 w 238"/>
                  <a:gd name="T45" fmla="*/ 0 h 248"/>
                  <a:gd name="T46" fmla="*/ 221 w 238"/>
                  <a:gd name="T47" fmla="*/ 0 h 248"/>
                  <a:gd name="T48" fmla="*/ 226 w 238"/>
                  <a:gd name="T49" fmla="*/ 58 h 248"/>
                  <a:gd name="T50" fmla="*/ 211 w 238"/>
                  <a:gd name="T51" fmla="*/ 58 h 248"/>
                  <a:gd name="T52" fmla="*/ 184 w 238"/>
                  <a:gd name="T53" fmla="*/ 22 h 248"/>
                  <a:gd name="T54" fmla="*/ 99 w 238"/>
                  <a:gd name="T55" fmla="*/ 2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8" h="248">
                    <a:moveTo>
                      <a:pt x="99" y="22"/>
                    </a:moveTo>
                    <a:cubicBezTo>
                      <a:pt x="99" y="111"/>
                      <a:pt x="99" y="111"/>
                      <a:pt x="99" y="111"/>
                    </a:cubicBezTo>
                    <a:cubicBezTo>
                      <a:pt x="162" y="111"/>
                      <a:pt x="162" y="111"/>
                      <a:pt x="162" y="111"/>
                    </a:cubicBezTo>
                    <a:cubicBezTo>
                      <a:pt x="183" y="112"/>
                      <a:pt x="192" y="103"/>
                      <a:pt x="191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94" y="141"/>
                      <a:pt x="183" y="132"/>
                      <a:pt x="156" y="134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206"/>
                      <a:pt x="99" y="206"/>
                      <a:pt x="99" y="206"/>
                    </a:cubicBezTo>
                    <a:cubicBezTo>
                      <a:pt x="97" y="221"/>
                      <a:pt x="103" y="228"/>
                      <a:pt x="114" y="226"/>
                    </a:cubicBezTo>
                    <a:cubicBezTo>
                      <a:pt x="179" y="226"/>
                      <a:pt x="179" y="226"/>
                      <a:pt x="179" y="226"/>
                    </a:cubicBezTo>
                    <a:cubicBezTo>
                      <a:pt x="203" y="228"/>
                      <a:pt x="218" y="215"/>
                      <a:pt x="223" y="185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4" y="248"/>
                      <a:pt x="234" y="248"/>
                      <a:pt x="234" y="248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36" y="233"/>
                      <a:pt x="46" y="224"/>
                      <a:pt x="45" y="20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24"/>
                      <a:pt x="35" y="15"/>
                      <a:pt x="12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6" y="58"/>
                      <a:pt x="226" y="58"/>
                      <a:pt x="226" y="58"/>
                    </a:cubicBezTo>
                    <a:cubicBezTo>
                      <a:pt x="211" y="58"/>
                      <a:pt x="211" y="58"/>
                      <a:pt x="211" y="58"/>
                    </a:cubicBezTo>
                    <a:cubicBezTo>
                      <a:pt x="208" y="32"/>
                      <a:pt x="199" y="20"/>
                      <a:pt x="184" y="22"/>
                    </a:cubicBezTo>
                    <a:lnTo>
                      <a:pt x="9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6464300" y="1292225"/>
                <a:ext cx="146050" cy="152400"/>
              </a:xfrm>
              <a:custGeom>
                <a:avLst/>
                <a:gdLst>
                  <a:gd name="T0" fmla="*/ 99 w 239"/>
                  <a:gd name="T1" fmla="*/ 22 h 248"/>
                  <a:gd name="T2" fmla="*/ 99 w 239"/>
                  <a:gd name="T3" fmla="*/ 111 h 248"/>
                  <a:gd name="T4" fmla="*/ 163 w 239"/>
                  <a:gd name="T5" fmla="*/ 111 h 248"/>
                  <a:gd name="T6" fmla="*/ 191 w 239"/>
                  <a:gd name="T7" fmla="*/ 83 h 248"/>
                  <a:gd name="T8" fmla="*/ 207 w 239"/>
                  <a:gd name="T9" fmla="*/ 83 h 248"/>
                  <a:gd name="T10" fmla="*/ 207 w 239"/>
                  <a:gd name="T11" fmla="*/ 162 h 248"/>
                  <a:gd name="T12" fmla="*/ 191 w 239"/>
                  <a:gd name="T13" fmla="*/ 162 h 248"/>
                  <a:gd name="T14" fmla="*/ 157 w 239"/>
                  <a:gd name="T15" fmla="*/ 134 h 248"/>
                  <a:gd name="T16" fmla="*/ 99 w 239"/>
                  <a:gd name="T17" fmla="*/ 134 h 248"/>
                  <a:gd name="T18" fmla="*/ 99 w 239"/>
                  <a:gd name="T19" fmla="*/ 206 h 248"/>
                  <a:gd name="T20" fmla="*/ 114 w 239"/>
                  <a:gd name="T21" fmla="*/ 226 h 248"/>
                  <a:gd name="T22" fmla="*/ 179 w 239"/>
                  <a:gd name="T23" fmla="*/ 226 h 248"/>
                  <a:gd name="T24" fmla="*/ 223 w 239"/>
                  <a:gd name="T25" fmla="*/ 185 h 248"/>
                  <a:gd name="T26" fmla="*/ 239 w 239"/>
                  <a:gd name="T27" fmla="*/ 185 h 248"/>
                  <a:gd name="T28" fmla="*/ 234 w 239"/>
                  <a:gd name="T29" fmla="*/ 248 h 248"/>
                  <a:gd name="T30" fmla="*/ 0 w 239"/>
                  <a:gd name="T31" fmla="*/ 248 h 248"/>
                  <a:gd name="T32" fmla="*/ 0 w 239"/>
                  <a:gd name="T33" fmla="*/ 232 h 248"/>
                  <a:gd name="T34" fmla="*/ 15 w 239"/>
                  <a:gd name="T35" fmla="*/ 232 h 248"/>
                  <a:gd name="T36" fmla="*/ 46 w 239"/>
                  <a:gd name="T37" fmla="*/ 204 h 248"/>
                  <a:gd name="T38" fmla="*/ 46 w 239"/>
                  <a:gd name="T39" fmla="*/ 44 h 248"/>
                  <a:gd name="T40" fmla="*/ 12 w 239"/>
                  <a:gd name="T41" fmla="*/ 16 h 248"/>
                  <a:gd name="T42" fmla="*/ 8 w 239"/>
                  <a:gd name="T43" fmla="*/ 16 h 248"/>
                  <a:gd name="T44" fmla="*/ 8 w 239"/>
                  <a:gd name="T45" fmla="*/ 0 h 248"/>
                  <a:gd name="T46" fmla="*/ 222 w 239"/>
                  <a:gd name="T47" fmla="*/ 0 h 248"/>
                  <a:gd name="T48" fmla="*/ 226 w 239"/>
                  <a:gd name="T49" fmla="*/ 58 h 248"/>
                  <a:gd name="T50" fmla="*/ 211 w 239"/>
                  <a:gd name="T51" fmla="*/ 58 h 248"/>
                  <a:gd name="T52" fmla="*/ 184 w 239"/>
                  <a:gd name="T53" fmla="*/ 22 h 248"/>
                  <a:gd name="T54" fmla="*/ 99 w 239"/>
                  <a:gd name="T55" fmla="*/ 2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9" h="248">
                    <a:moveTo>
                      <a:pt x="99" y="22"/>
                    </a:moveTo>
                    <a:cubicBezTo>
                      <a:pt x="99" y="111"/>
                      <a:pt x="99" y="111"/>
                      <a:pt x="99" y="111"/>
                    </a:cubicBezTo>
                    <a:cubicBezTo>
                      <a:pt x="163" y="111"/>
                      <a:pt x="163" y="111"/>
                      <a:pt x="163" y="111"/>
                    </a:cubicBezTo>
                    <a:cubicBezTo>
                      <a:pt x="183" y="112"/>
                      <a:pt x="192" y="103"/>
                      <a:pt x="191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95" y="141"/>
                      <a:pt x="183" y="132"/>
                      <a:pt x="157" y="134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206"/>
                      <a:pt x="99" y="206"/>
                      <a:pt x="99" y="206"/>
                    </a:cubicBezTo>
                    <a:cubicBezTo>
                      <a:pt x="98" y="221"/>
                      <a:pt x="103" y="228"/>
                      <a:pt x="114" y="226"/>
                    </a:cubicBezTo>
                    <a:cubicBezTo>
                      <a:pt x="179" y="226"/>
                      <a:pt x="179" y="226"/>
                      <a:pt x="179" y="226"/>
                    </a:cubicBezTo>
                    <a:cubicBezTo>
                      <a:pt x="204" y="228"/>
                      <a:pt x="218" y="215"/>
                      <a:pt x="223" y="185"/>
                    </a:cubicBezTo>
                    <a:cubicBezTo>
                      <a:pt x="239" y="185"/>
                      <a:pt x="239" y="185"/>
                      <a:pt x="239" y="185"/>
                    </a:cubicBezTo>
                    <a:cubicBezTo>
                      <a:pt x="234" y="248"/>
                      <a:pt x="234" y="248"/>
                      <a:pt x="234" y="248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37" y="233"/>
                      <a:pt x="47" y="224"/>
                      <a:pt x="46" y="204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7" y="24"/>
                      <a:pt x="36" y="15"/>
                      <a:pt x="12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6" y="58"/>
                      <a:pt x="226" y="58"/>
                      <a:pt x="226" y="58"/>
                    </a:cubicBezTo>
                    <a:cubicBezTo>
                      <a:pt x="211" y="58"/>
                      <a:pt x="211" y="58"/>
                      <a:pt x="211" y="58"/>
                    </a:cubicBezTo>
                    <a:cubicBezTo>
                      <a:pt x="208" y="32"/>
                      <a:pt x="199" y="20"/>
                      <a:pt x="184" y="22"/>
                    </a:cubicBezTo>
                    <a:lnTo>
                      <a:pt x="9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4"/>
              <p:cNvSpPr>
                <a:spLocks/>
              </p:cNvSpPr>
              <p:nvPr/>
            </p:nvSpPr>
            <p:spPr bwMode="auto">
              <a:xfrm>
                <a:off x="5445125" y="590550"/>
                <a:ext cx="542925" cy="539750"/>
              </a:xfrm>
              <a:custGeom>
                <a:avLst/>
                <a:gdLst>
                  <a:gd name="T0" fmla="*/ 851 w 886"/>
                  <a:gd name="T1" fmla="*/ 6 h 882"/>
                  <a:gd name="T2" fmla="*/ 0 w 886"/>
                  <a:gd name="T3" fmla="*/ 281 h 882"/>
                  <a:gd name="T4" fmla="*/ 0 w 886"/>
                  <a:gd name="T5" fmla="*/ 882 h 882"/>
                  <a:gd name="T6" fmla="*/ 617 w 886"/>
                  <a:gd name="T7" fmla="*/ 882 h 882"/>
                  <a:gd name="T8" fmla="*/ 886 w 886"/>
                  <a:gd name="T9" fmla="*/ 0 h 882"/>
                  <a:gd name="T10" fmla="*/ 851 w 886"/>
                  <a:gd name="T11" fmla="*/ 6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6" h="882">
                    <a:moveTo>
                      <a:pt x="851" y="6"/>
                    </a:moveTo>
                    <a:cubicBezTo>
                      <a:pt x="542" y="64"/>
                      <a:pt x="212" y="181"/>
                      <a:pt x="0" y="281"/>
                    </a:cubicBezTo>
                    <a:cubicBezTo>
                      <a:pt x="0" y="882"/>
                      <a:pt x="0" y="882"/>
                      <a:pt x="0" y="882"/>
                    </a:cubicBezTo>
                    <a:cubicBezTo>
                      <a:pt x="617" y="882"/>
                      <a:pt x="617" y="882"/>
                      <a:pt x="617" y="882"/>
                    </a:cubicBezTo>
                    <a:cubicBezTo>
                      <a:pt x="784" y="576"/>
                      <a:pt x="864" y="355"/>
                      <a:pt x="886" y="0"/>
                    </a:cubicBezTo>
                    <a:cubicBezTo>
                      <a:pt x="874" y="2"/>
                      <a:pt x="862" y="4"/>
                      <a:pt x="85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6067425" y="568325"/>
                <a:ext cx="542925" cy="561975"/>
              </a:xfrm>
              <a:custGeom>
                <a:avLst/>
                <a:gdLst>
                  <a:gd name="T0" fmla="*/ 1 w 886"/>
                  <a:gd name="T1" fmla="*/ 20 h 917"/>
                  <a:gd name="T2" fmla="*/ 0 w 886"/>
                  <a:gd name="T3" fmla="*/ 49 h 917"/>
                  <a:gd name="T4" fmla="*/ 242 w 886"/>
                  <a:gd name="T5" fmla="*/ 917 h 917"/>
                  <a:gd name="T6" fmla="*/ 886 w 886"/>
                  <a:gd name="T7" fmla="*/ 917 h 917"/>
                  <a:gd name="T8" fmla="*/ 886 w 886"/>
                  <a:gd name="T9" fmla="*/ 78 h 917"/>
                  <a:gd name="T10" fmla="*/ 1 w 886"/>
                  <a:gd name="T11" fmla="*/ 2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6" h="917">
                    <a:moveTo>
                      <a:pt x="1" y="20"/>
                    </a:moveTo>
                    <a:cubicBezTo>
                      <a:pt x="0" y="29"/>
                      <a:pt x="0" y="39"/>
                      <a:pt x="0" y="49"/>
                    </a:cubicBezTo>
                    <a:cubicBezTo>
                      <a:pt x="0" y="423"/>
                      <a:pt x="186" y="809"/>
                      <a:pt x="242" y="917"/>
                    </a:cubicBezTo>
                    <a:cubicBezTo>
                      <a:pt x="886" y="917"/>
                      <a:pt x="886" y="917"/>
                      <a:pt x="886" y="917"/>
                    </a:cubicBezTo>
                    <a:cubicBezTo>
                      <a:pt x="886" y="78"/>
                      <a:pt x="886" y="78"/>
                      <a:pt x="886" y="78"/>
                    </a:cubicBezTo>
                    <a:cubicBezTo>
                      <a:pt x="578" y="9"/>
                      <a:pt x="240" y="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6"/>
              <p:cNvSpPr>
                <a:spLocks/>
              </p:cNvSpPr>
              <p:nvPr/>
            </p:nvSpPr>
            <p:spPr bwMode="auto">
              <a:xfrm>
                <a:off x="6069013" y="0"/>
                <a:ext cx="541338" cy="496888"/>
              </a:xfrm>
              <a:custGeom>
                <a:avLst/>
                <a:gdLst>
                  <a:gd name="T0" fmla="*/ 167 w 883"/>
                  <a:gd name="T1" fmla="*/ 0 h 812"/>
                  <a:gd name="T2" fmla="*/ 0 w 883"/>
                  <a:gd name="T3" fmla="*/ 812 h 812"/>
                  <a:gd name="T4" fmla="*/ 195 w 883"/>
                  <a:gd name="T5" fmla="*/ 480 h 812"/>
                  <a:gd name="T6" fmla="*/ 485 w 883"/>
                  <a:gd name="T7" fmla="*/ 410 h 812"/>
                  <a:gd name="T8" fmla="*/ 548 w 883"/>
                  <a:gd name="T9" fmla="*/ 523 h 812"/>
                  <a:gd name="T10" fmla="*/ 359 w 883"/>
                  <a:gd name="T11" fmla="*/ 733 h 812"/>
                  <a:gd name="T12" fmla="*/ 250 w 883"/>
                  <a:gd name="T13" fmla="*/ 793 h 812"/>
                  <a:gd name="T14" fmla="*/ 883 w 883"/>
                  <a:gd name="T15" fmla="*/ 553 h 812"/>
                  <a:gd name="T16" fmla="*/ 883 w 883"/>
                  <a:gd name="T17" fmla="*/ 0 h 812"/>
                  <a:gd name="T18" fmla="*/ 167 w 883"/>
                  <a:gd name="T19" fmla="*/ 0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3" h="812">
                    <a:moveTo>
                      <a:pt x="167" y="0"/>
                    </a:moveTo>
                    <a:cubicBezTo>
                      <a:pt x="106" y="113"/>
                      <a:pt x="17" y="311"/>
                      <a:pt x="0" y="812"/>
                    </a:cubicBezTo>
                    <a:cubicBezTo>
                      <a:pt x="18" y="730"/>
                      <a:pt x="69" y="562"/>
                      <a:pt x="195" y="480"/>
                    </a:cubicBezTo>
                    <a:cubicBezTo>
                      <a:pt x="305" y="409"/>
                      <a:pt x="409" y="385"/>
                      <a:pt x="485" y="410"/>
                    </a:cubicBezTo>
                    <a:cubicBezTo>
                      <a:pt x="517" y="421"/>
                      <a:pt x="561" y="459"/>
                      <a:pt x="548" y="523"/>
                    </a:cubicBezTo>
                    <a:cubicBezTo>
                      <a:pt x="537" y="583"/>
                      <a:pt x="460" y="672"/>
                      <a:pt x="359" y="733"/>
                    </a:cubicBezTo>
                    <a:cubicBezTo>
                      <a:pt x="327" y="752"/>
                      <a:pt x="288" y="774"/>
                      <a:pt x="250" y="793"/>
                    </a:cubicBezTo>
                    <a:cubicBezTo>
                      <a:pt x="495" y="741"/>
                      <a:pt x="726" y="647"/>
                      <a:pt x="883" y="553"/>
                    </a:cubicBezTo>
                    <a:cubicBezTo>
                      <a:pt x="883" y="0"/>
                      <a:pt x="883" y="0"/>
                      <a:pt x="883" y="0"/>
                    </a:cubicBezTo>
                    <a:lnTo>
                      <a:pt x="1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5445125" y="0"/>
                <a:ext cx="546100" cy="506413"/>
              </a:xfrm>
              <a:custGeom>
                <a:avLst/>
                <a:gdLst>
                  <a:gd name="T0" fmla="*/ 608 w 892"/>
                  <a:gd name="T1" fmla="*/ 749 h 828"/>
                  <a:gd name="T2" fmla="*/ 466 w 892"/>
                  <a:gd name="T3" fmla="*/ 587 h 828"/>
                  <a:gd name="T4" fmla="*/ 565 w 892"/>
                  <a:gd name="T5" fmla="*/ 475 h 828"/>
                  <a:gd name="T6" fmla="*/ 716 w 892"/>
                  <a:gd name="T7" fmla="*/ 524 h 828"/>
                  <a:gd name="T8" fmla="*/ 892 w 892"/>
                  <a:gd name="T9" fmla="*/ 706 h 828"/>
                  <a:gd name="T10" fmla="*/ 892 w 892"/>
                  <a:gd name="T11" fmla="*/ 693 h 828"/>
                  <a:gd name="T12" fmla="*/ 762 w 892"/>
                  <a:gd name="T13" fmla="*/ 0 h 828"/>
                  <a:gd name="T14" fmla="*/ 0 w 892"/>
                  <a:gd name="T15" fmla="*/ 0 h 828"/>
                  <a:gd name="T16" fmla="*/ 0 w 892"/>
                  <a:gd name="T17" fmla="*/ 577 h 828"/>
                  <a:gd name="T18" fmla="*/ 715 w 892"/>
                  <a:gd name="T19" fmla="*/ 818 h 828"/>
                  <a:gd name="T20" fmla="*/ 789 w 892"/>
                  <a:gd name="T21" fmla="*/ 828 h 828"/>
                  <a:gd name="T22" fmla="*/ 608 w 892"/>
                  <a:gd name="T23" fmla="*/ 749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2" h="828">
                    <a:moveTo>
                      <a:pt x="608" y="749"/>
                    </a:moveTo>
                    <a:cubicBezTo>
                      <a:pt x="539" y="710"/>
                      <a:pt x="467" y="649"/>
                      <a:pt x="466" y="587"/>
                    </a:cubicBezTo>
                    <a:cubicBezTo>
                      <a:pt x="466" y="532"/>
                      <a:pt x="508" y="485"/>
                      <a:pt x="565" y="475"/>
                    </a:cubicBezTo>
                    <a:cubicBezTo>
                      <a:pt x="604" y="468"/>
                      <a:pt x="646" y="476"/>
                      <a:pt x="716" y="524"/>
                    </a:cubicBezTo>
                    <a:cubicBezTo>
                      <a:pt x="797" y="578"/>
                      <a:pt x="860" y="660"/>
                      <a:pt x="892" y="706"/>
                    </a:cubicBezTo>
                    <a:cubicBezTo>
                      <a:pt x="892" y="702"/>
                      <a:pt x="892" y="697"/>
                      <a:pt x="892" y="693"/>
                    </a:cubicBezTo>
                    <a:cubicBezTo>
                      <a:pt x="889" y="394"/>
                      <a:pt x="814" y="140"/>
                      <a:pt x="7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171" y="668"/>
                      <a:pt x="415" y="770"/>
                      <a:pt x="715" y="818"/>
                    </a:cubicBezTo>
                    <a:cubicBezTo>
                      <a:pt x="740" y="822"/>
                      <a:pt x="764" y="825"/>
                      <a:pt x="789" y="828"/>
                    </a:cubicBezTo>
                    <a:cubicBezTo>
                      <a:pt x="742" y="811"/>
                      <a:pt x="692" y="796"/>
                      <a:pt x="608" y="7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3" name="Freeform 5"/>
          <p:cNvSpPr>
            <a:spLocks/>
          </p:cNvSpPr>
          <p:nvPr/>
        </p:nvSpPr>
        <p:spPr bwMode="auto">
          <a:xfrm>
            <a:off x="3368953" y="1541719"/>
            <a:ext cx="824632" cy="462375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4563869" y="1624935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4563869" y="2416849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4563869" y="3204995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4563869" y="3991816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4563869" y="4772659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16"/>
          <p:cNvSpPr txBox="1"/>
          <p:nvPr/>
        </p:nvSpPr>
        <p:spPr>
          <a:xfrm>
            <a:off x="4957032" y="1695320"/>
            <a:ext cx="530809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免费送礼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7"/>
          <p:cNvSpPr txBox="1"/>
          <p:nvPr/>
        </p:nvSpPr>
        <p:spPr>
          <a:xfrm>
            <a:off x="4957032" y="2559292"/>
            <a:ext cx="5308090" cy="2954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个让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商家倍增业绩的营销利器</a:t>
            </a:r>
          </a:p>
        </p:txBody>
      </p:sp>
      <p:sp>
        <p:nvSpPr>
          <p:cNvPr id="103" name="TextBox 18"/>
          <p:cNvSpPr txBox="1"/>
          <p:nvPr/>
        </p:nvSpPr>
        <p:spPr>
          <a:xfrm>
            <a:off x="4957031" y="3293237"/>
            <a:ext cx="53080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个创新高效的商品推广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9"/>
          <p:cNvSpPr txBox="1"/>
          <p:nvPr/>
        </p:nvSpPr>
        <p:spPr>
          <a:xfrm>
            <a:off x="4957031" y="3973100"/>
            <a:ext cx="530809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回报的加盟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20"/>
          <p:cNvSpPr txBox="1"/>
          <p:nvPr/>
        </p:nvSpPr>
        <p:spPr>
          <a:xfrm>
            <a:off x="4957031" y="4852153"/>
            <a:ext cx="53080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一个发展空间无限的跨界商业模式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4563869" y="5564010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20"/>
          <p:cNvSpPr txBox="1"/>
          <p:nvPr/>
        </p:nvSpPr>
        <p:spPr>
          <a:xfrm>
            <a:off x="4957031" y="5643504"/>
            <a:ext cx="53080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一个不投钱就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赚钱的合作商机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58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73" grpId="0" animBg="1"/>
      <p:bldP spid="76" grpId="0" animBg="1"/>
      <p:bldP spid="78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  <p:bldP spid="10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30349" y="706494"/>
            <a:ext cx="301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如何盈利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17989" y="1501309"/>
            <a:ext cx="23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How to operate profitably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43756" y="3127375"/>
            <a:ext cx="9577514" cy="427038"/>
            <a:chOff x="1019176" y="3000375"/>
            <a:chExt cx="9577514" cy="427038"/>
          </a:xfrm>
        </p:grpSpPr>
        <p:sp>
          <p:nvSpPr>
            <p:cNvPr id="2" name="燕尾形 1"/>
            <p:cNvSpPr/>
            <p:nvPr/>
          </p:nvSpPr>
          <p:spPr>
            <a:xfrm>
              <a:off x="10203255" y="3000375"/>
              <a:ext cx="393435" cy="42703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19176" y="3131975"/>
              <a:ext cx="9498594" cy="1498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2371724" y="3019687"/>
            <a:ext cx="629477" cy="629477"/>
          </a:xfrm>
          <a:prstGeom prst="ellipse">
            <a:avLst/>
          </a:prstGeom>
          <a:solidFill>
            <a:srgbClr val="48BCE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0147" y="2852482"/>
            <a:ext cx="963886" cy="963886"/>
          </a:xfrm>
          <a:prstGeom prst="ellipse">
            <a:avLst/>
          </a:prstGeom>
          <a:solidFill>
            <a:srgbClr val="2F9FA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89283" y="2709996"/>
            <a:ext cx="1248859" cy="1248859"/>
          </a:xfrm>
          <a:prstGeom prst="ellipse">
            <a:avLst/>
          </a:prstGeom>
          <a:solidFill>
            <a:srgbClr val="C62A4F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237301" y="2547701"/>
            <a:ext cx="1573449" cy="1573449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16733" y="4313292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全国加盟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11198" y="43132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兑换服务费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91521" y="431329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63860" y="431329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</p:spTree>
    <p:extLst>
      <p:ext uri="{BB962C8B-B14F-4D97-AF65-F5344CB8AC3E}">
        <p14:creationId xmlns:p14="http://schemas.microsoft.com/office/powerpoint/2010/main" xmlns="" val="38701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0932" y="1517404"/>
            <a:ext cx="7790688" cy="3566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92410" y="834930"/>
            <a:ext cx="408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  共享  共赢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390366" y="2468088"/>
            <a:ext cx="1321806" cy="1321806"/>
            <a:chOff x="2390366" y="2468088"/>
            <a:chExt cx="1321806" cy="1321806"/>
          </a:xfrm>
        </p:grpSpPr>
        <p:sp>
          <p:nvSpPr>
            <p:cNvPr id="2" name="椭圆 1"/>
            <p:cNvSpPr/>
            <p:nvPr/>
          </p:nvSpPr>
          <p:spPr>
            <a:xfrm>
              <a:off x="2390366" y="2468088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497271" y="2805825"/>
              <a:ext cx="110799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兑换中心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19410" y="2481445"/>
            <a:ext cx="1321806" cy="1321806"/>
            <a:chOff x="4219410" y="2481445"/>
            <a:chExt cx="1321806" cy="1321806"/>
          </a:xfrm>
        </p:grpSpPr>
        <p:sp>
          <p:nvSpPr>
            <p:cNvPr id="6" name="椭圆 5"/>
            <p:cNvSpPr/>
            <p:nvPr/>
          </p:nvSpPr>
          <p:spPr>
            <a:xfrm>
              <a:off x="4219410" y="2481445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42345" y="2819182"/>
              <a:ext cx="107593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97271" y="49412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91873" y="49412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92740" y="360522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715135" y="4377602"/>
            <a:ext cx="1321806" cy="1321806"/>
            <a:chOff x="6715135" y="4377602"/>
            <a:chExt cx="1321806" cy="1321806"/>
          </a:xfrm>
        </p:grpSpPr>
        <p:sp>
          <p:nvSpPr>
            <p:cNvPr id="11" name="椭圆 10"/>
            <p:cNvSpPr/>
            <p:nvPr/>
          </p:nvSpPr>
          <p:spPr>
            <a:xfrm>
              <a:off x="6715135" y="4377602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917418" y="4715339"/>
              <a:ext cx="91723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营业额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269794" y="4377602"/>
            <a:ext cx="1321806" cy="1321806"/>
            <a:chOff x="8269794" y="4377602"/>
            <a:chExt cx="1321806" cy="1321806"/>
          </a:xfrm>
        </p:grpSpPr>
        <p:sp>
          <p:nvSpPr>
            <p:cNvPr id="13" name="椭圆 12"/>
            <p:cNvSpPr/>
            <p:nvPr/>
          </p:nvSpPr>
          <p:spPr>
            <a:xfrm>
              <a:off x="8269794" y="4377602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92729" y="4715339"/>
              <a:ext cx="107593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1970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225" y="1952625"/>
            <a:ext cx="1047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在这样一个指数经济时代 你唯一应该做的事情就是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33974" y="2660650"/>
            <a:ext cx="7678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only thing you should do in this era of exponential economy is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2332" y="3611007"/>
            <a:ext cx="3416320" cy="1365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发现指数公司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投资它，加入它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108713" y="5709897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83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7823" y="3681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t01925131e27e74bb5b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"/>
                </a14:imgProps>
              </a:ext>
            </a:extLst>
          </a:blip>
          <a:srcRect/>
          <a:stretch>
            <a:fillRect/>
          </a:stretch>
        </p:blipFill>
        <p:spPr>
          <a:xfrm>
            <a:off x="2417352" y="1529715"/>
            <a:ext cx="2041525" cy="2269490"/>
          </a:xfrm>
          <a:prstGeom prst="rect">
            <a:avLst/>
          </a:prstGeom>
        </p:spPr>
      </p:pic>
      <p:pic>
        <p:nvPicPr>
          <p:cNvPr id="18" name="图片 17" descr="C:\Users\wlc910624\Desktop\图片1.png图片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"/>
                </a14:imgProps>
              </a:ext>
            </a:extLst>
          </a:blip>
          <a:srcRect/>
          <a:stretch>
            <a:fillRect/>
          </a:stretch>
        </p:blipFill>
        <p:spPr>
          <a:xfrm>
            <a:off x="7683709" y="1564005"/>
            <a:ext cx="2005965" cy="2190750"/>
          </a:xfrm>
          <a:prstGeom prst="rect">
            <a:avLst/>
          </a:prstGeom>
        </p:spPr>
      </p:pic>
      <p:sp>
        <p:nvSpPr>
          <p:cNvPr id="20" name="文本框 13"/>
          <p:cNvSpPr txBox="1"/>
          <p:nvPr/>
        </p:nvSpPr>
        <p:spPr>
          <a:xfrm>
            <a:off x="2813699" y="4092903"/>
            <a:ext cx="12496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余元九</a:t>
            </a:r>
          </a:p>
        </p:txBody>
      </p:sp>
      <p:sp>
        <p:nvSpPr>
          <p:cNvPr id="21" name="文本框 17"/>
          <p:cNvSpPr txBox="1"/>
          <p:nvPr/>
        </p:nvSpPr>
        <p:spPr>
          <a:xfrm>
            <a:off x="2915299" y="4743394"/>
            <a:ext cx="1046480" cy="368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高级顾问</a:t>
            </a: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3057467" y="5121779"/>
            <a:ext cx="762143" cy="90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9"/>
          <p:cNvSpPr txBox="1"/>
          <p:nvPr/>
        </p:nvSpPr>
        <p:spPr>
          <a:xfrm>
            <a:off x="2084612" y="5191760"/>
            <a:ext cx="2781300" cy="15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曾任：湖北省政协常委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湖北省工商联副主席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武汉市工商联主席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武汉市总商会会长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4"/>
          <p:cNvSpPr txBox="1"/>
          <p:nvPr/>
        </p:nvSpPr>
        <p:spPr>
          <a:xfrm>
            <a:off x="8265076" y="4092903"/>
            <a:ext cx="8940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王昂</a:t>
            </a:r>
          </a:p>
        </p:txBody>
      </p:sp>
      <p:sp>
        <p:nvSpPr>
          <p:cNvPr id="25" name="文本框 25"/>
          <p:cNvSpPr txBox="1"/>
          <p:nvPr/>
        </p:nvSpPr>
        <p:spPr>
          <a:xfrm>
            <a:off x="8273534" y="47433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合伙人</a:t>
            </a: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331043" y="5121779"/>
            <a:ext cx="762143" cy="90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7"/>
          <p:cNvSpPr txBox="1"/>
          <p:nvPr/>
        </p:nvSpPr>
        <p:spPr>
          <a:xfrm>
            <a:off x="7503075" y="5350579"/>
            <a:ext cx="24180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亚洲营销教父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商业模式落地实战第一人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等腰三角形 27"/>
          <p:cNvSpPr/>
          <p:nvPr/>
        </p:nvSpPr>
        <p:spPr>
          <a:xfrm rot="10800000">
            <a:off x="3303653" y="3833877"/>
            <a:ext cx="262735" cy="1508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8563413" y="3833877"/>
            <a:ext cx="262735" cy="1508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534111" y="1680820"/>
            <a:ext cx="1792586" cy="1964602"/>
          </a:xfrm>
          <a:prstGeom prst="roundRect">
            <a:avLst>
              <a:gd name="adj" fmla="val 909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7787057" y="1680820"/>
            <a:ext cx="1792586" cy="1964602"/>
          </a:xfrm>
          <a:prstGeom prst="roundRect">
            <a:avLst>
              <a:gd name="adj" fmla="val 909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3043123" y="5121307"/>
            <a:ext cx="762635" cy="889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53"/>
          <p:cNvSpPr txBox="1"/>
          <p:nvPr/>
        </p:nvSpPr>
        <p:spPr>
          <a:xfrm>
            <a:off x="790832" y="990936"/>
            <a:ext cx="1779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Our Partner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25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3289121" y="758270"/>
            <a:ext cx="487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千种商品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只送不卖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3385752" y="1459501"/>
            <a:ext cx="475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Thousands Products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，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Only for Exchange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6" name="Picture 2" descr="C:\Users\pc5\Desktop\家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6395" y="2206582"/>
            <a:ext cx="900000" cy="1001408"/>
          </a:xfrm>
          <a:prstGeom prst="rect">
            <a:avLst/>
          </a:prstGeom>
          <a:noFill/>
        </p:spPr>
      </p:pic>
      <p:pic>
        <p:nvPicPr>
          <p:cNvPr id="9" name="图片 8" descr="个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0912" y="2143578"/>
            <a:ext cx="900000" cy="1089844"/>
          </a:xfrm>
          <a:prstGeom prst="rect">
            <a:avLst/>
          </a:prstGeom>
        </p:spPr>
      </p:pic>
      <p:pic>
        <p:nvPicPr>
          <p:cNvPr id="10" name="Picture 9" descr="C:\Users\pc5\Desktop\家居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4404" y="2195490"/>
            <a:ext cx="900000" cy="1012500"/>
          </a:xfrm>
          <a:prstGeom prst="rect">
            <a:avLst/>
          </a:prstGeom>
          <a:noFill/>
        </p:spPr>
      </p:pic>
      <p:pic>
        <p:nvPicPr>
          <p:cNvPr id="11" name="Picture 10" descr="C:\Users\pc5\Desktop\箱包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14" y="2225310"/>
            <a:ext cx="900000" cy="1036800"/>
          </a:xfrm>
          <a:prstGeom prst="rect">
            <a:avLst/>
          </a:prstGeom>
          <a:noFill/>
        </p:spPr>
      </p:pic>
      <p:pic>
        <p:nvPicPr>
          <p:cNvPr id="12" name="Picture 11" descr="C:\Users\pc5\Desktop\服装配饰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52122" y="2225310"/>
            <a:ext cx="900000" cy="1054688"/>
          </a:xfrm>
          <a:prstGeom prst="rect">
            <a:avLst/>
          </a:prstGeom>
          <a:noFill/>
        </p:spPr>
      </p:pic>
      <p:pic>
        <p:nvPicPr>
          <p:cNvPr id="13" name="Picture 12" descr="C:\Users\pc5\Desktop\食品 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77096" y="2225310"/>
            <a:ext cx="972008" cy="1067930"/>
          </a:xfrm>
          <a:prstGeom prst="rect">
            <a:avLst/>
          </a:prstGeom>
          <a:noFill/>
        </p:spPr>
      </p:pic>
      <p:pic>
        <p:nvPicPr>
          <p:cNvPr id="14" name="Picture 13" descr="C:\Users\pc5\Desktop\珠宝  腕表配饰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6395" y="4341330"/>
            <a:ext cx="900000" cy="936486"/>
          </a:xfrm>
          <a:prstGeom prst="rect">
            <a:avLst/>
          </a:prstGeom>
          <a:noFill/>
        </p:spPr>
      </p:pic>
      <p:pic>
        <p:nvPicPr>
          <p:cNvPr id="15" name="Picture 14" descr="C:\Users\pc5\Desktop\学习办公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0912" y="4302930"/>
            <a:ext cx="900000" cy="1046512"/>
          </a:xfrm>
          <a:prstGeom prst="rect">
            <a:avLst/>
          </a:prstGeom>
          <a:noFill/>
        </p:spPr>
      </p:pic>
      <p:pic>
        <p:nvPicPr>
          <p:cNvPr id="16" name="Picture 15" descr="C:\Users\pc5\Desktop\儿童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06352" y="4363690"/>
            <a:ext cx="936104" cy="990767"/>
          </a:xfrm>
          <a:prstGeom prst="rect">
            <a:avLst/>
          </a:prstGeom>
          <a:noFill/>
        </p:spPr>
      </p:pic>
      <p:pic>
        <p:nvPicPr>
          <p:cNvPr id="17" name="Picture 16" descr="C:\Users\pc5\Desktop\茶酒荟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72214" y="4328970"/>
            <a:ext cx="900000" cy="1020472"/>
          </a:xfrm>
          <a:prstGeom prst="rect">
            <a:avLst/>
          </a:prstGeom>
          <a:noFill/>
        </p:spPr>
      </p:pic>
      <p:pic>
        <p:nvPicPr>
          <p:cNvPr id="18" name="Picture 17" descr="C:\Users\pc5\Desktop\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52122" y="4269322"/>
            <a:ext cx="900000" cy="1070455"/>
          </a:xfrm>
          <a:prstGeom prst="rect">
            <a:avLst/>
          </a:prstGeom>
          <a:noFill/>
        </p:spPr>
      </p:pic>
      <p:pic>
        <p:nvPicPr>
          <p:cNvPr id="19" name="Picture 18" descr="C:\Users\pc5\Desktop\保健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13100" y="4269322"/>
            <a:ext cx="900000" cy="1157143"/>
          </a:xfrm>
          <a:prstGeom prst="rect">
            <a:avLst/>
          </a:prstGeom>
          <a:noFill/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942089" y="3521454"/>
            <a:ext cx="10637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家电数码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456605" y="3542940"/>
            <a:ext cx="11286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个护美容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4805990" y="3521454"/>
            <a:ext cx="11368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家居用品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6253800" y="3542940"/>
            <a:ext cx="11368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箱包皮具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7709823" y="3542940"/>
            <a:ext cx="11286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鞋帽服饰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8998793" y="3542940"/>
            <a:ext cx="11286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食品饮料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710606" y="5591967"/>
            <a:ext cx="15915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腕表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珠宝配饰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3163827" y="5591966"/>
            <a:ext cx="1714171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学习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办公用品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908842" y="5591967"/>
            <a:ext cx="10492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母婴儿童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390166" y="5591967"/>
            <a:ext cx="10492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茶酒荟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7830326" y="5591967"/>
            <a:ext cx="9874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海外兑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9018458" y="5468856"/>
            <a:ext cx="10892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养生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保健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endParaRPr lang="zh-CN" altLang="zh-CN" sz="2400" b="1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621" y="1771650"/>
            <a:ext cx="10802957" cy="2030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和一群很牛的人，在一起玩颠覆常识的事，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学习从未接触过的知识，做普通人不敢做的梦，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让自己成为真正的品牌，每个人都是自己的乔帮主。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4161" y="3876401"/>
            <a:ext cx="9828332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 a group of people who are very cattle, playing subversion common sense, learning has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ever been exposed to the knowledge, do ordinary people dare to dream, so that they become</a:t>
            </a:r>
          </a:p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real brand, everyone is his own Joe to help the lord. 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06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108713" y="5277402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7396" y="2305050"/>
            <a:ext cx="7571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改变世界，为什么不可以？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59244" y="3281773"/>
            <a:ext cx="391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Change the world , why not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88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39934" y="899564"/>
            <a:ext cx="815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兑换中心加盟利益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90714" y="157253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Profit  to join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 franchises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09891" y="2431277"/>
            <a:ext cx="6645244" cy="3697508"/>
            <a:chOff x="3141552" y="2634558"/>
            <a:chExt cx="5857593" cy="32592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858" t="47813" r="26982" b="8094"/>
            <a:stretch/>
          </p:blipFill>
          <p:spPr>
            <a:xfrm>
              <a:off x="3277354" y="2752252"/>
              <a:ext cx="5622202" cy="302385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141552" y="2634558"/>
              <a:ext cx="5857593" cy="325924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-82317" y="2476094"/>
            <a:ext cx="5437809" cy="3864788"/>
            <a:chOff x="-129209" y="2019912"/>
            <a:chExt cx="5437809" cy="3864788"/>
          </a:xfrm>
        </p:grpSpPr>
        <p:graphicFrame>
          <p:nvGraphicFramePr>
            <p:cNvPr id="16" name="图表 15"/>
            <p:cNvGraphicFramePr/>
            <p:nvPr/>
          </p:nvGraphicFramePr>
          <p:xfrm>
            <a:off x="-129209" y="2259493"/>
            <a:ext cx="5437809" cy="36252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1667564" y="294971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房租</a:t>
              </a:r>
              <a:endPara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13566" y="39203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装修成本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31564" y="48270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人工成本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844376" y="379479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首次备款</a:t>
              </a:r>
            </a:p>
          </p:txBody>
        </p:sp>
        <p:grpSp>
          <p:nvGrpSpPr>
            <p:cNvPr id="3" name="组合 3"/>
            <p:cNvGrpSpPr/>
            <p:nvPr/>
          </p:nvGrpSpPr>
          <p:grpSpPr>
            <a:xfrm>
              <a:off x="2589695" y="2019912"/>
              <a:ext cx="1521363" cy="369332"/>
              <a:chOff x="2589695" y="2019912"/>
              <a:chExt cx="1521363" cy="36933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3003062" y="201991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物流成本</a:t>
                </a:r>
              </a:p>
            </p:txBody>
          </p:sp>
          <p:grpSp>
            <p:nvGrpSpPr>
              <p:cNvPr id="4" name="组合 28"/>
              <p:cNvGrpSpPr/>
              <p:nvPr/>
            </p:nvGrpSpPr>
            <p:grpSpPr>
              <a:xfrm>
                <a:off x="2589695" y="2210398"/>
                <a:ext cx="413367" cy="164171"/>
                <a:chOff x="3329895" y="1277004"/>
                <a:chExt cx="413367" cy="164171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3329895" y="1277004"/>
                  <a:ext cx="119181" cy="164171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449076" y="1277004"/>
                  <a:ext cx="294186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组合 1"/>
          <p:cNvGrpSpPr/>
          <p:nvPr/>
        </p:nvGrpSpPr>
        <p:grpSpPr>
          <a:xfrm>
            <a:off x="1281104" y="1780311"/>
            <a:ext cx="2470143" cy="526537"/>
            <a:chOff x="981765" y="876227"/>
            <a:chExt cx="2470143" cy="526537"/>
          </a:xfrm>
        </p:grpSpPr>
        <p:sp>
          <p:nvSpPr>
            <p:cNvPr id="32" name="矩形 31"/>
            <p:cNvSpPr/>
            <p:nvPr/>
          </p:nvSpPr>
          <p:spPr>
            <a:xfrm>
              <a:off x="981765" y="960978"/>
              <a:ext cx="45719" cy="4417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54484" y="876227"/>
              <a:ext cx="2297424" cy="492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投入 </a:t>
              </a:r>
              <a:r>
                <a:rPr lang="en-US" altLang="zh-CN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600</a:t>
              </a:r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5275066" y="1769553"/>
            <a:ext cx="3327750" cy="584775"/>
            <a:chOff x="5444434" y="876227"/>
            <a:chExt cx="3327750" cy="584775"/>
          </a:xfrm>
        </p:grpSpPr>
        <p:sp>
          <p:nvSpPr>
            <p:cNvPr id="36" name="矩形 35"/>
            <p:cNvSpPr/>
            <p:nvPr/>
          </p:nvSpPr>
          <p:spPr>
            <a:xfrm>
              <a:off x="5444434" y="960978"/>
              <a:ext cx="45719" cy="4417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17153" y="876227"/>
              <a:ext cx="3155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回报 </a:t>
              </a:r>
              <a:r>
                <a:rPr lang="en-US" altLang="zh-CN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3000</a:t>
              </a:r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  <a:r>
                <a:rPr lang="en-US" altLang="zh-CN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139098" y="2572644"/>
            <a:ext cx="531427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假设签约的联盟商家只有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x1%=1000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每个联盟商家每天只销售并送券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消费者持券兑换交纳“服务费”（券面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139098" y="40311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日收入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139098" y="51506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收入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139098" y="4432797"/>
            <a:ext cx="613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千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*1000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个店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=100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（服务费）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139098" y="5550948"/>
            <a:ext cx="3501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天*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365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3650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24" name="文本框 2"/>
          <p:cNvSpPr txBox="1"/>
          <p:nvPr/>
        </p:nvSpPr>
        <p:spPr>
          <a:xfrm>
            <a:off x="1433384" y="281642"/>
            <a:ext cx="549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服务费收入（以武汉为例）</a:t>
            </a:r>
          </a:p>
        </p:txBody>
      </p:sp>
      <p:sp>
        <p:nvSpPr>
          <p:cNvPr id="25" name="文本框 3"/>
          <p:cNvSpPr txBox="1"/>
          <p:nvPr/>
        </p:nvSpPr>
        <p:spPr>
          <a:xfrm>
            <a:off x="1396314" y="932749"/>
            <a:ext cx="544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Service charge income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 for example : Wuhan City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896042" y="1507506"/>
            <a:ext cx="6590493" cy="4833376"/>
          </a:xfrm>
          <a:prstGeom prst="roundRect">
            <a:avLst>
              <a:gd name="adj" fmla="val 5429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81678" y="1507506"/>
            <a:ext cx="3831708" cy="4833376"/>
          </a:xfrm>
          <a:prstGeom prst="roundRect">
            <a:avLst>
              <a:gd name="adj" fmla="val 5429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059" y="271845"/>
            <a:ext cx="902043" cy="926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5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7"/>
          <p:cNvGrpSpPr/>
          <p:nvPr/>
        </p:nvGrpSpPr>
        <p:grpSpPr>
          <a:xfrm>
            <a:off x="1488049" y="1404433"/>
            <a:ext cx="9288927" cy="727908"/>
            <a:chOff x="1488049" y="984295"/>
            <a:chExt cx="9288927" cy="727908"/>
          </a:xfrm>
        </p:grpSpPr>
        <p:sp>
          <p:nvSpPr>
            <p:cNvPr id="49" name="矩形 2"/>
            <p:cNvSpPr>
              <a:spLocks noChangeArrowheads="1"/>
            </p:cNvSpPr>
            <p:nvPr/>
          </p:nvSpPr>
          <p:spPr bwMode="auto">
            <a:xfrm>
              <a:off x="1488049" y="984295"/>
              <a:ext cx="9288927" cy="7164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全城消费的提成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50" name="TextBox 4"/>
            <p:cNvSpPr>
              <a:spLocks noChangeArrowheads="1"/>
            </p:cNvSpPr>
            <p:nvPr/>
          </p:nvSpPr>
          <p:spPr bwMode="auto">
            <a:xfrm>
              <a:off x="1652450" y="1004317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同心圆 5"/>
            <p:cNvSpPr>
              <a:spLocks noChangeArrowheads="1"/>
            </p:cNvSpPr>
            <p:nvPr/>
          </p:nvSpPr>
          <p:spPr bwMode="auto">
            <a:xfrm>
              <a:off x="1626819" y="984297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8932" y="1037243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52"/>
          <p:cNvGrpSpPr/>
          <p:nvPr/>
        </p:nvGrpSpPr>
        <p:grpSpPr>
          <a:xfrm>
            <a:off x="1491771" y="2180501"/>
            <a:ext cx="9288926" cy="716202"/>
            <a:chOff x="1491771" y="1760363"/>
            <a:chExt cx="9288926" cy="716202"/>
          </a:xfrm>
        </p:grpSpPr>
        <p:sp>
          <p:nvSpPr>
            <p:cNvPr id="54" name="矩形 2"/>
            <p:cNvSpPr>
              <a:spLocks noChangeArrowheads="1"/>
            </p:cNvSpPr>
            <p:nvPr/>
          </p:nvSpPr>
          <p:spPr bwMode="auto">
            <a:xfrm>
              <a:off x="1491771" y="1760363"/>
              <a:ext cx="9288926" cy="70781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全城优质人脉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55" name="TextBox 3"/>
            <p:cNvSpPr>
              <a:spLocks noChangeArrowheads="1"/>
            </p:cNvSpPr>
            <p:nvPr/>
          </p:nvSpPr>
          <p:spPr bwMode="auto">
            <a:xfrm>
              <a:off x="2424510" y="1831911"/>
              <a:ext cx="5409889" cy="3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4"/>
            <p:cNvSpPr>
              <a:spLocks noChangeArrowheads="1"/>
            </p:cNvSpPr>
            <p:nvPr/>
          </p:nvSpPr>
          <p:spPr bwMode="auto">
            <a:xfrm>
              <a:off x="1652450" y="1763788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同心圆 5"/>
            <p:cNvSpPr>
              <a:spLocks noChangeArrowheads="1"/>
            </p:cNvSpPr>
            <p:nvPr/>
          </p:nvSpPr>
          <p:spPr bwMode="auto">
            <a:xfrm>
              <a:off x="1641298" y="1760363"/>
              <a:ext cx="783212" cy="716202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8930" y="1810129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58"/>
          <p:cNvGrpSpPr/>
          <p:nvPr/>
        </p:nvGrpSpPr>
        <p:grpSpPr>
          <a:xfrm>
            <a:off x="1495909" y="2957069"/>
            <a:ext cx="9288926" cy="716203"/>
            <a:chOff x="1495909" y="2536931"/>
            <a:chExt cx="9288926" cy="716203"/>
          </a:xfrm>
        </p:grpSpPr>
        <p:sp>
          <p:nvSpPr>
            <p:cNvPr id="60" name="矩形 2"/>
            <p:cNvSpPr>
              <a:spLocks noChangeArrowheads="1"/>
            </p:cNvSpPr>
            <p:nvPr/>
          </p:nvSpPr>
          <p:spPr bwMode="auto">
            <a:xfrm>
              <a:off x="1495909" y="2536931"/>
              <a:ext cx="9288926" cy="70781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全城分销渠道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61" name="TextBox 3"/>
            <p:cNvSpPr>
              <a:spLocks noChangeArrowheads="1"/>
            </p:cNvSpPr>
            <p:nvPr/>
          </p:nvSpPr>
          <p:spPr bwMode="auto">
            <a:xfrm>
              <a:off x="2428648" y="2608479"/>
              <a:ext cx="5409889" cy="3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4"/>
            <p:cNvSpPr>
              <a:spLocks noChangeArrowheads="1"/>
            </p:cNvSpPr>
            <p:nvPr/>
          </p:nvSpPr>
          <p:spPr bwMode="auto">
            <a:xfrm>
              <a:off x="1652450" y="2539978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C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同心圆 5"/>
            <p:cNvSpPr>
              <a:spLocks noChangeArrowheads="1"/>
            </p:cNvSpPr>
            <p:nvPr/>
          </p:nvSpPr>
          <p:spPr bwMode="auto">
            <a:xfrm>
              <a:off x="1645436" y="2536931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6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65729" y="2572128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组合 109"/>
          <p:cNvGrpSpPr/>
          <p:nvPr/>
        </p:nvGrpSpPr>
        <p:grpSpPr>
          <a:xfrm>
            <a:off x="1483494" y="3740374"/>
            <a:ext cx="9288926" cy="716204"/>
            <a:chOff x="1483494" y="3320236"/>
            <a:chExt cx="9288926" cy="716204"/>
          </a:xfrm>
        </p:grpSpPr>
        <p:sp>
          <p:nvSpPr>
            <p:cNvPr id="111" name="矩形 2"/>
            <p:cNvSpPr>
              <a:spLocks noChangeArrowheads="1"/>
            </p:cNvSpPr>
            <p:nvPr/>
          </p:nvSpPr>
          <p:spPr bwMode="auto">
            <a:xfrm>
              <a:off x="1483494" y="3320236"/>
              <a:ext cx="9288926" cy="70781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全城广告媒体资源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12" name="TextBox 3"/>
            <p:cNvSpPr>
              <a:spLocks noChangeArrowheads="1"/>
            </p:cNvSpPr>
            <p:nvPr/>
          </p:nvSpPr>
          <p:spPr bwMode="auto">
            <a:xfrm>
              <a:off x="2416233" y="3391784"/>
              <a:ext cx="5409889" cy="371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TextBox 4"/>
            <p:cNvSpPr>
              <a:spLocks noChangeArrowheads="1"/>
            </p:cNvSpPr>
            <p:nvPr/>
          </p:nvSpPr>
          <p:spPr bwMode="auto">
            <a:xfrm>
              <a:off x="1652450" y="3323536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同心圆 5"/>
            <p:cNvSpPr>
              <a:spLocks noChangeArrowheads="1"/>
            </p:cNvSpPr>
            <p:nvPr/>
          </p:nvSpPr>
          <p:spPr bwMode="auto">
            <a:xfrm>
              <a:off x="1633021" y="3320236"/>
              <a:ext cx="783212" cy="716204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115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65729" y="3366786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115"/>
          <p:cNvGrpSpPr/>
          <p:nvPr/>
        </p:nvGrpSpPr>
        <p:grpSpPr>
          <a:xfrm>
            <a:off x="1481427" y="4510717"/>
            <a:ext cx="9288926" cy="722450"/>
            <a:chOff x="1481427" y="4090579"/>
            <a:chExt cx="9288926" cy="722450"/>
          </a:xfrm>
        </p:grpSpPr>
        <p:sp>
          <p:nvSpPr>
            <p:cNvPr id="117" name="矩形 2"/>
            <p:cNvSpPr>
              <a:spLocks noChangeArrowheads="1"/>
            </p:cNvSpPr>
            <p:nvPr/>
          </p:nvSpPr>
          <p:spPr bwMode="auto">
            <a:xfrm>
              <a:off x="1481427" y="4090579"/>
              <a:ext cx="9288926" cy="70781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全城商业大数据信息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18" name="TextBox 3"/>
            <p:cNvSpPr>
              <a:spLocks noChangeArrowheads="1"/>
            </p:cNvSpPr>
            <p:nvPr/>
          </p:nvSpPr>
          <p:spPr bwMode="auto">
            <a:xfrm>
              <a:off x="2414166" y="4162127"/>
              <a:ext cx="5409889" cy="371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4"/>
            <p:cNvSpPr>
              <a:spLocks noChangeArrowheads="1"/>
            </p:cNvSpPr>
            <p:nvPr/>
          </p:nvSpPr>
          <p:spPr bwMode="auto">
            <a:xfrm>
              <a:off x="1652450" y="4105143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E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同心圆 5"/>
            <p:cNvSpPr>
              <a:spLocks noChangeArrowheads="1"/>
            </p:cNvSpPr>
            <p:nvPr/>
          </p:nvSpPr>
          <p:spPr bwMode="auto">
            <a:xfrm>
              <a:off x="1630954" y="4090579"/>
              <a:ext cx="783212" cy="716204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121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69815" y="4128786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121"/>
          <p:cNvGrpSpPr/>
          <p:nvPr/>
        </p:nvGrpSpPr>
        <p:grpSpPr>
          <a:xfrm>
            <a:off x="1481428" y="5284700"/>
            <a:ext cx="9288926" cy="753337"/>
            <a:chOff x="1481428" y="4864562"/>
            <a:chExt cx="9288926" cy="753337"/>
          </a:xfrm>
        </p:grpSpPr>
        <p:sp>
          <p:nvSpPr>
            <p:cNvPr id="123" name="矩形 2"/>
            <p:cNvSpPr>
              <a:spLocks noChangeArrowheads="1"/>
            </p:cNvSpPr>
            <p:nvPr/>
          </p:nvSpPr>
          <p:spPr bwMode="auto">
            <a:xfrm>
              <a:off x="1481428" y="4864562"/>
              <a:ext cx="9288926" cy="70781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全城企事业单位福利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24" name="TextBox 4"/>
            <p:cNvSpPr>
              <a:spLocks noChangeArrowheads="1"/>
            </p:cNvSpPr>
            <p:nvPr/>
          </p:nvSpPr>
          <p:spPr bwMode="auto">
            <a:xfrm>
              <a:off x="1652450" y="4910013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同心圆 5"/>
            <p:cNvSpPr>
              <a:spLocks noChangeArrowheads="1"/>
            </p:cNvSpPr>
            <p:nvPr/>
          </p:nvSpPr>
          <p:spPr bwMode="auto">
            <a:xfrm>
              <a:off x="1630955" y="4864562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126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65729" y="4912558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126"/>
          <p:cNvGrpSpPr/>
          <p:nvPr/>
        </p:nvGrpSpPr>
        <p:grpSpPr>
          <a:xfrm>
            <a:off x="1484769" y="6053189"/>
            <a:ext cx="9288926" cy="723099"/>
            <a:chOff x="1484769" y="5633051"/>
            <a:chExt cx="9288926" cy="723099"/>
          </a:xfrm>
        </p:grpSpPr>
        <p:sp>
          <p:nvSpPr>
            <p:cNvPr id="128" name="矩形 2"/>
            <p:cNvSpPr>
              <a:spLocks noChangeArrowheads="1"/>
            </p:cNvSpPr>
            <p:nvPr/>
          </p:nvSpPr>
          <p:spPr bwMode="auto">
            <a:xfrm>
              <a:off x="1484769" y="5648333"/>
              <a:ext cx="9288926" cy="70781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后续所有的派生项目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29" name="同心圆 5"/>
            <p:cNvSpPr>
              <a:spLocks noChangeArrowheads="1"/>
            </p:cNvSpPr>
            <p:nvPr/>
          </p:nvSpPr>
          <p:spPr bwMode="auto">
            <a:xfrm>
              <a:off x="1630951" y="5637464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30" name="TextBox 4"/>
            <p:cNvSpPr>
              <a:spLocks noChangeArrowheads="1"/>
            </p:cNvSpPr>
            <p:nvPr/>
          </p:nvSpPr>
          <p:spPr bwMode="auto">
            <a:xfrm>
              <a:off x="1652450" y="5633051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1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58933" y="5696329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" name="文本框 2"/>
          <p:cNvSpPr txBox="1"/>
          <p:nvPr/>
        </p:nvSpPr>
        <p:spPr>
          <a:xfrm>
            <a:off x="1396314" y="281642"/>
            <a:ext cx="544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众多其它利益</a:t>
            </a:r>
          </a:p>
        </p:txBody>
      </p:sp>
      <p:sp>
        <p:nvSpPr>
          <p:cNvPr id="42" name="文本框 3"/>
          <p:cNvSpPr txBox="1"/>
          <p:nvPr/>
        </p:nvSpPr>
        <p:spPr>
          <a:xfrm>
            <a:off x="1470454" y="932749"/>
            <a:ext cx="278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Many other profits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83059" y="271845"/>
            <a:ext cx="902043" cy="926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5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sony\Desktop\56-11092PR5489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25" t="4842" r="2000"/>
          <a:stretch>
            <a:fillRect/>
          </a:stretch>
        </p:blipFill>
        <p:spPr bwMode="auto">
          <a:xfrm>
            <a:off x="2020636" y="608190"/>
            <a:ext cx="8303265" cy="6141994"/>
          </a:xfrm>
          <a:prstGeom prst="rect">
            <a:avLst/>
          </a:prstGeom>
          <a:noFill/>
        </p:spPr>
      </p:pic>
      <p:sp>
        <p:nvSpPr>
          <p:cNvPr id="34" name="矩形 33"/>
          <p:cNvSpPr/>
          <p:nvPr/>
        </p:nvSpPr>
        <p:spPr bwMode="auto">
          <a:xfrm>
            <a:off x="3440362" y="358361"/>
            <a:ext cx="5357850" cy="8572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如何成为运营商？</a:t>
            </a:r>
          </a:p>
        </p:txBody>
      </p:sp>
      <p:sp>
        <p:nvSpPr>
          <p:cNvPr id="36" name="矩形 35"/>
          <p:cNvSpPr/>
          <p:nvPr/>
        </p:nvSpPr>
        <p:spPr>
          <a:xfrm>
            <a:off x="3331034" y="3747086"/>
            <a:ext cx="4675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一些当地实体店的行业资源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31033" y="4239529"/>
            <a:ext cx="4191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一定的经营管理能力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31033" y="4719717"/>
            <a:ext cx="3897467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一笔可创业的闲散资金</a:t>
            </a:r>
            <a:endParaRPr lang="en-US" altLang="zh-CN" sz="24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县级：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30~50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市级：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~200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省会：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~500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033" y="3230076"/>
            <a:ext cx="4675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一颗激情创业的万丈雄心</a:t>
            </a:r>
            <a:endParaRPr lang="en-US" altLang="zh-CN" sz="24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椭圆形标注 1"/>
          <p:cNvSpPr/>
          <p:nvPr/>
        </p:nvSpPr>
        <p:spPr>
          <a:xfrm>
            <a:off x="7289970" y="2903248"/>
            <a:ext cx="1374122" cy="926298"/>
          </a:xfrm>
          <a:prstGeom prst="wedgeEllipse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您只需要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7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5"/>
          <p:cNvSpPr>
            <a:spLocks/>
          </p:cNvSpPr>
          <p:nvPr/>
        </p:nvSpPr>
        <p:spPr bwMode="auto">
          <a:xfrm>
            <a:off x="3588231" y="1948596"/>
            <a:ext cx="5088564" cy="4327371"/>
          </a:xfrm>
          <a:custGeom>
            <a:avLst/>
            <a:gdLst>
              <a:gd name="T0" fmla="*/ 4403 w 6811"/>
              <a:gd name="T1" fmla="*/ 0 h 6260"/>
              <a:gd name="T2" fmla="*/ 6260 w 6811"/>
              <a:gd name="T3" fmla="*/ 3852 h 6260"/>
              <a:gd name="T4" fmla="*/ 2408 w 6811"/>
              <a:gd name="T5" fmla="*/ 5709 h 6260"/>
              <a:gd name="T6" fmla="*/ 551 w 6811"/>
              <a:gd name="T7" fmla="*/ 1857 h 6260"/>
              <a:gd name="T8" fmla="*/ 1493 w 6811"/>
              <a:gd name="T9" fmla="*/ 512 h 6260"/>
              <a:gd name="T10" fmla="*/ 1493 w 6811"/>
              <a:gd name="T11" fmla="*/ 512 h 6260"/>
              <a:gd name="T12" fmla="*/ 1386 w 6811"/>
              <a:gd name="T13" fmla="*/ 354 h 6260"/>
              <a:gd name="T14" fmla="*/ 1812 w 6811"/>
              <a:gd name="T15" fmla="*/ 497 h 6260"/>
              <a:gd name="T16" fmla="*/ 1800 w 6811"/>
              <a:gd name="T17" fmla="*/ 967 h 6260"/>
              <a:gd name="T18" fmla="*/ 1693 w 6811"/>
              <a:gd name="T19" fmla="*/ 809 h 6260"/>
              <a:gd name="T20" fmla="*/ 1693 w 6811"/>
              <a:gd name="T21" fmla="*/ 809 h 6260"/>
              <a:gd name="T22" fmla="*/ 1360 w 6811"/>
              <a:gd name="T23" fmla="*/ 4567 h 6260"/>
              <a:gd name="T24" fmla="*/ 5118 w 6811"/>
              <a:gd name="T25" fmla="*/ 4900 h 6260"/>
              <a:gd name="T26" fmla="*/ 5451 w 6811"/>
              <a:gd name="T27" fmla="*/ 1142 h 6260"/>
              <a:gd name="T28" fmla="*/ 4285 w 6811"/>
              <a:gd name="T29" fmla="*/ 336 h 6260"/>
              <a:gd name="T30" fmla="*/ 4403 w 6811"/>
              <a:gd name="T31" fmla="*/ 0 h 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11" h="6260">
                <a:moveTo>
                  <a:pt x="4403" y="0"/>
                </a:moveTo>
                <a:cubicBezTo>
                  <a:pt x="5979" y="550"/>
                  <a:pt x="6811" y="2275"/>
                  <a:pt x="6260" y="3852"/>
                </a:cubicBezTo>
                <a:cubicBezTo>
                  <a:pt x="5709" y="5428"/>
                  <a:pt x="3985" y="6260"/>
                  <a:pt x="2408" y="5709"/>
                </a:cubicBezTo>
                <a:cubicBezTo>
                  <a:pt x="831" y="5158"/>
                  <a:pt x="0" y="3434"/>
                  <a:pt x="551" y="1857"/>
                </a:cubicBezTo>
                <a:cubicBezTo>
                  <a:pt x="735" y="1331"/>
                  <a:pt x="1061" y="865"/>
                  <a:pt x="1493" y="512"/>
                </a:cubicBezTo>
                <a:lnTo>
                  <a:pt x="1493" y="512"/>
                </a:lnTo>
                <a:lnTo>
                  <a:pt x="1386" y="354"/>
                </a:lnTo>
                <a:lnTo>
                  <a:pt x="1812" y="497"/>
                </a:lnTo>
                <a:lnTo>
                  <a:pt x="1800" y="967"/>
                </a:lnTo>
                <a:lnTo>
                  <a:pt x="1693" y="809"/>
                </a:lnTo>
                <a:lnTo>
                  <a:pt x="1693" y="809"/>
                </a:lnTo>
                <a:cubicBezTo>
                  <a:pt x="564" y="1755"/>
                  <a:pt x="414" y="3437"/>
                  <a:pt x="1360" y="4567"/>
                </a:cubicBezTo>
                <a:cubicBezTo>
                  <a:pt x="2306" y="5696"/>
                  <a:pt x="3988" y="5845"/>
                  <a:pt x="5118" y="4900"/>
                </a:cubicBezTo>
                <a:cubicBezTo>
                  <a:pt x="6247" y="3954"/>
                  <a:pt x="6396" y="2272"/>
                  <a:pt x="5451" y="1142"/>
                </a:cubicBezTo>
                <a:cubicBezTo>
                  <a:pt x="5142" y="773"/>
                  <a:pt x="4739" y="495"/>
                  <a:pt x="4285" y="336"/>
                </a:cubicBezTo>
                <a:lnTo>
                  <a:pt x="4403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2285" tIns="41142" rIns="82285" bIns="41142" numCol="1" anchor="t" anchorCtr="0" compatLnSpc="1">
            <a:prstTxWarp prst="textNoShape">
              <a:avLst/>
            </a:prstTxWarp>
          </a:bodyPr>
          <a:lstStyle/>
          <a:p>
            <a:endParaRPr lang="zh-CN" altLang="en-US" sz="2615"/>
          </a:p>
        </p:txBody>
      </p:sp>
      <p:sp>
        <p:nvSpPr>
          <p:cNvPr id="2" name="圆角矩形 1"/>
          <p:cNvSpPr/>
          <p:nvPr/>
        </p:nvSpPr>
        <p:spPr>
          <a:xfrm>
            <a:off x="4611457" y="1665678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2960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庞大的商品种类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7105255" y="2962007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2960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完善的运营方案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769216" y="3011441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系统的网络工具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158930" y="4684631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及时的物流体系</a:t>
            </a:r>
          </a:p>
        </p:txBody>
      </p:sp>
      <p:sp>
        <p:nvSpPr>
          <p:cNvPr id="84" name="TextBox 60"/>
          <p:cNvSpPr txBox="1"/>
          <p:nvPr/>
        </p:nvSpPr>
        <p:spPr>
          <a:xfrm>
            <a:off x="535717" y="235998"/>
            <a:ext cx="6629485" cy="637085"/>
          </a:xfrm>
          <a:prstGeom prst="rect">
            <a:avLst/>
          </a:prstGeom>
          <a:noFill/>
        </p:spPr>
        <p:txBody>
          <a:bodyPr wrap="none" lIns="82285" tIns="41142" rIns="82285" bIns="41142" rtlCol="0" anchor="ctr">
            <a:spAutoFit/>
          </a:bodyPr>
          <a:lstStyle/>
          <a:p>
            <a:pPr algn="ctr" defTabSz="814388"/>
            <a:r>
              <a:rPr lang="zh-CN" altLang="en-US" sz="36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我们是您梦想兑现的坚强后盾！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2841207" y="4749880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“特种部队”督导市场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663771" y="932749"/>
            <a:ext cx="588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We are your Strong Backing To Honor the Dream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4.79167E-6 -0.36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 animBg="1"/>
      <p:bldP spid="85" grpId="0" animBg="1"/>
      <p:bldP spid="87" grpId="0" animBg="1"/>
      <p:bldP spid="88" grpId="0" animBg="1"/>
      <p:bldP spid="84" grpId="0"/>
      <p:bldP spid="89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83748" y="333472"/>
            <a:ext cx="2449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招商会议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90691" y="1034355"/>
            <a:ext cx="205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Promotion Meeting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6" name="Picture 23" descr="C:\Users\sony\Desktop\1635197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085" y="1590627"/>
            <a:ext cx="4517596" cy="22587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8" name="Picture 3" descr="C:\Users\sony\Desktop\16351976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1085" y="3954802"/>
            <a:ext cx="4517596" cy="22587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9" name="Picture 5" descr="C:\Users\sony\Desktop\16351976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3201" y="4365185"/>
            <a:ext cx="2700170" cy="1850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20" name="Picture 8" descr="C:\Users\sony\Desktop\163519768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1534" y="1590626"/>
            <a:ext cx="5381837" cy="26909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23" name="Picture 9" descr="C:\Users\sony\Desktop\1635197688.jpg"/>
          <p:cNvPicPr>
            <a:picLocks noChangeAspect="1" noChangeArrowheads="1"/>
          </p:cNvPicPr>
          <p:nvPr/>
        </p:nvPicPr>
        <p:blipFill rotWithShape="1">
          <a:blip r:embed="rId6" cstate="print"/>
          <a:srcRect l="9771" r="20716"/>
          <a:stretch/>
        </p:blipFill>
        <p:spPr bwMode="auto">
          <a:xfrm>
            <a:off x="5671534" y="4377542"/>
            <a:ext cx="2595136" cy="18502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49043" y="566660"/>
            <a:ext cx="352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落地推广活动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73145" y="1289059"/>
            <a:ext cx="3015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Local Promotion Meeting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" name="Picture 10" descr="D:\0  梦之队\9. 项目路演\梦之兑素材图片\市场活动\8343229353419443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7963"/>
          <a:stretch/>
        </p:blipFill>
        <p:spPr bwMode="auto">
          <a:xfrm>
            <a:off x="5175668" y="4333157"/>
            <a:ext cx="3148337" cy="1841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D:\0  梦之队\9. 项目路演\梦之兑素材图片\市场活动\5705658623358041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38830"/>
            <a:ext cx="4366905" cy="393588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D:\0  梦之队\9. 项目路演\梦之兑素材图片\市场活动\16262878950785211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792" t="17685" r="5687"/>
          <a:stretch/>
        </p:blipFill>
        <p:spPr bwMode="auto">
          <a:xfrm>
            <a:off x="5175667" y="2235417"/>
            <a:ext cx="3148338" cy="1974248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D:\0  梦之队\9. 项目路演\梦之兑素材图片\市场活动\196597703847836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7442" y="4349588"/>
            <a:ext cx="2976422" cy="182513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D:\0  梦之队\9. 项目路演\梦之兑素材图片\市场活动\3466711144658749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7442" y="2235416"/>
            <a:ext cx="2976422" cy="197824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1913" y="541223"/>
            <a:ext cx="389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部分加盟店照片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52055" y="1266820"/>
            <a:ext cx="348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Photos of 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ome franchises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57314" y="1944644"/>
            <a:ext cx="1645292" cy="227220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4" name="image2.jpeg" descr="D:\0  梦之队\Pictures\店面2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160" y="1969945"/>
            <a:ext cx="2988009" cy="209724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bevel/>
            <a:headEnd/>
            <a:tailEnd/>
          </a:ln>
        </p:spPr>
      </p:pic>
      <p:pic>
        <p:nvPicPr>
          <p:cNvPr id="25" name="图片 24" descr="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0481" y="1969945"/>
            <a:ext cx="2697950" cy="16402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6" name="图片 25" descr="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10557" y="4299440"/>
            <a:ext cx="1741857" cy="23809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7" name="图片 26" descr="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7468" y="4299440"/>
            <a:ext cx="3175138" cy="23809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8" name="图片 27" descr="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413814" y="1944644"/>
            <a:ext cx="3268117" cy="227220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0" name="图片 29" descr="1456752616622632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5493" y="3682506"/>
            <a:ext cx="2710009" cy="146828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1" name="图片 30" descr="25]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620704" y="5223078"/>
            <a:ext cx="2713858" cy="145733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图片 31" descr="10"/>
          <p:cNvPicPr>
            <a:picLocks noChangeAspect="1"/>
          </p:cNvPicPr>
          <p:nvPr/>
        </p:nvPicPr>
        <p:blipFill rotWithShape="1">
          <a:blip r:embed="rId10"/>
          <a:srcRect l="1937" t="1031" r="1895" b="1523"/>
          <a:stretch/>
        </p:blipFill>
        <p:spPr>
          <a:xfrm flipH="1">
            <a:off x="574157" y="4130979"/>
            <a:ext cx="2988009" cy="254943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3026118" y="3804491"/>
            <a:ext cx="2077278" cy="834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206006" y="3804491"/>
            <a:ext cx="2091703" cy="834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50318" y="3814016"/>
            <a:ext cx="0" cy="8249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1"/>
          <p:cNvGrpSpPr/>
          <p:nvPr/>
        </p:nvGrpSpPr>
        <p:grpSpPr>
          <a:xfrm>
            <a:off x="8645397" y="4702515"/>
            <a:ext cx="1569660" cy="1890656"/>
            <a:chOff x="1948035" y="3924022"/>
            <a:chExt cx="1569660" cy="189065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069" y="3924022"/>
              <a:ext cx="1444752" cy="133502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948035" y="54453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一种生活方式</a:t>
              </a:r>
            </a:p>
          </p:txBody>
        </p:sp>
      </p:grpSp>
      <p:grpSp>
        <p:nvGrpSpPr>
          <p:cNvPr id="25" name="组合 23"/>
          <p:cNvGrpSpPr/>
          <p:nvPr/>
        </p:nvGrpSpPr>
        <p:grpSpPr>
          <a:xfrm>
            <a:off x="5347683" y="4734838"/>
            <a:ext cx="1569660" cy="1883045"/>
            <a:chOff x="5347683" y="3931633"/>
            <a:chExt cx="1569660" cy="188304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967" y="3931633"/>
              <a:ext cx="1408176" cy="1389888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5347683" y="54453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一种消费观念</a:t>
              </a:r>
            </a:p>
          </p:txBody>
        </p:sp>
      </p:grpSp>
      <p:grpSp>
        <p:nvGrpSpPr>
          <p:cNvPr id="26" name="组合 24"/>
          <p:cNvGrpSpPr/>
          <p:nvPr/>
        </p:nvGrpSpPr>
        <p:grpSpPr>
          <a:xfrm>
            <a:off x="2256876" y="4730543"/>
            <a:ext cx="1353312" cy="1887342"/>
            <a:chOff x="8843028" y="3927336"/>
            <a:chExt cx="1353312" cy="18873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028" y="3927336"/>
              <a:ext cx="1353312" cy="1335024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8982246" y="54453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一群人</a:t>
              </a:r>
            </a:p>
          </p:txBody>
        </p:sp>
      </p:grpSp>
      <p:sp>
        <p:nvSpPr>
          <p:cNvPr id="30" name="文本框 1"/>
          <p:cNvSpPr txBox="1"/>
          <p:nvPr/>
        </p:nvSpPr>
        <p:spPr>
          <a:xfrm>
            <a:off x="545924" y="276356"/>
            <a:ext cx="9209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一钱两用 超值享受，理性消费 轻奢生活</a:t>
            </a:r>
          </a:p>
        </p:txBody>
      </p:sp>
      <p:sp>
        <p:nvSpPr>
          <p:cNvPr id="31" name="文本框 2"/>
          <p:cNvSpPr txBox="1"/>
          <p:nvPr/>
        </p:nvSpPr>
        <p:spPr>
          <a:xfrm>
            <a:off x="605453" y="977587"/>
            <a:ext cx="90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One corn for use twice, Rationalism consume, Light luxury life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239265" y="1915302"/>
            <a:ext cx="1841157" cy="1791730"/>
            <a:chOff x="1088791" y="2987481"/>
            <a:chExt cx="1136651" cy="1136651"/>
          </a:xfrm>
        </p:grpSpPr>
        <p:sp>
          <p:nvSpPr>
            <p:cNvPr id="35" name="圆角矩形 34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3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37" name="组合 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1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9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65297" y="541218"/>
            <a:ext cx="438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部分联盟商家照片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50725" y="1238904"/>
            <a:ext cx="400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Photos of 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ome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erchants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6" name="Picture 3" descr="C:\Users\sony\Desktop\梦之兑\市场资料\潢川联盟商家图片\1026156595.jpg"/>
          <p:cNvPicPr>
            <a:picLocks noChangeAspect="1" noChangeArrowheads="1"/>
          </p:cNvPicPr>
          <p:nvPr/>
        </p:nvPicPr>
        <p:blipFill>
          <a:blip r:embed="rId2" cstate="print"/>
          <a:srcRect l="3773" b="20385"/>
          <a:stretch>
            <a:fillRect/>
          </a:stretch>
        </p:blipFill>
        <p:spPr bwMode="auto">
          <a:xfrm>
            <a:off x="8563230" y="4658496"/>
            <a:ext cx="3015049" cy="198236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Picture 7" descr="C:\Users\sony\Desktop\潢川联盟商家图片\中国移动2.jpg"/>
          <p:cNvPicPr>
            <a:picLocks noChangeAspect="1" noChangeArrowheads="1"/>
          </p:cNvPicPr>
          <p:nvPr/>
        </p:nvPicPr>
        <p:blipFill>
          <a:blip r:embed="rId3" cstate="print"/>
          <a:srcRect r="1083" b="15786"/>
          <a:stretch>
            <a:fillRect/>
          </a:stretch>
        </p:blipFill>
        <p:spPr bwMode="auto">
          <a:xfrm>
            <a:off x="766118" y="4658496"/>
            <a:ext cx="4609069" cy="2001792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8" name="Picture 9" descr="C:\Users\sony\Desktop\潢川联盟商家图片\阳光汽车销售服务有限公司.jpg"/>
          <p:cNvPicPr>
            <a:picLocks noChangeAspect="1" noChangeArrowheads="1"/>
          </p:cNvPicPr>
          <p:nvPr/>
        </p:nvPicPr>
        <p:blipFill>
          <a:blip r:embed="rId4" cstate="print"/>
          <a:srcRect l="4869" t="23643" b="7192"/>
          <a:stretch>
            <a:fillRect/>
          </a:stretch>
        </p:blipFill>
        <p:spPr bwMode="auto">
          <a:xfrm>
            <a:off x="5551289" y="4658497"/>
            <a:ext cx="2851306" cy="194673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9" name="Picture 10" descr="C:\Users\sony\Desktop\潢川联盟商家图片\欧普照明.jpg"/>
          <p:cNvPicPr>
            <a:picLocks noChangeAspect="1" noChangeArrowheads="1"/>
          </p:cNvPicPr>
          <p:nvPr/>
        </p:nvPicPr>
        <p:blipFill>
          <a:blip r:embed="rId5" cstate="print"/>
          <a:srcRect l="5593" t="21028" b="7989"/>
          <a:stretch>
            <a:fillRect/>
          </a:stretch>
        </p:blipFill>
        <p:spPr bwMode="auto">
          <a:xfrm>
            <a:off x="6280649" y="2101446"/>
            <a:ext cx="2709897" cy="235934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0" name="Picture 11" descr="C:\Users\sony\Desktop\潢川联盟商家图片\逸夫艺术幼儿.jpg"/>
          <p:cNvPicPr>
            <a:picLocks noChangeAspect="1" noChangeArrowheads="1"/>
          </p:cNvPicPr>
          <p:nvPr/>
        </p:nvPicPr>
        <p:blipFill>
          <a:blip r:embed="rId6" cstate="print"/>
          <a:srcRect l="12989" r="6626" b="9069"/>
          <a:stretch>
            <a:fillRect/>
          </a:stretch>
        </p:blipFill>
        <p:spPr bwMode="auto">
          <a:xfrm>
            <a:off x="9205398" y="2113004"/>
            <a:ext cx="2388974" cy="234778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1" name="Picture 12" descr="C:\Users\sony\Desktop\潢川联盟商家图片\爱情糖果婚礼会所.jpg"/>
          <p:cNvPicPr>
            <a:picLocks noChangeAspect="1" noChangeArrowheads="1"/>
          </p:cNvPicPr>
          <p:nvPr/>
        </p:nvPicPr>
        <p:blipFill>
          <a:blip r:embed="rId7" cstate="print"/>
          <a:srcRect l="7958"/>
          <a:stretch>
            <a:fillRect/>
          </a:stretch>
        </p:blipFill>
        <p:spPr bwMode="auto">
          <a:xfrm>
            <a:off x="741933" y="2063577"/>
            <a:ext cx="2421397" cy="239721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/>
          <a:srcRect t="4942" b="11042"/>
          <a:stretch>
            <a:fillRect/>
          </a:stretch>
        </p:blipFill>
        <p:spPr bwMode="auto">
          <a:xfrm>
            <a:off x="3372325" y="2088291"/>
            <a:ext cx="2682486" cy="239721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4216" y="504140"/>
            <a:ext cx="3743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兑客空间新形象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643" y="1226539"/>
            <a:ext cx="352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New image of 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Dukee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Space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407988" y="1904383"/>
            <a:ext cx="11196637" cy="4637575"/>
            <a:chOff x="595415" y="1754663"/>
            <a:chExt cx="10716247" cy="4438601"/>
          </a:xfrm>
        </p:grpSpPr>
        <p:pic>
          <p:nvPicPr>
            <p:cNvPr id="19" name="图片 18" descr="15 - 副本 - 副本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7417" y="4040988"/>
              <a:ext cx="2075936" cy="2141237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0" name="图片 19" descr="19 - 副本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2850493" y="1760980"/>
              <a:ext cx="2111943" cy="215611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3" name="图片 22" descr="21 - 副本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4680" y="1765612"/>
              <a:ext cx="1924410" cy="2139128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4" name="图片 23" descr="23 - 副本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2648" y="1754663"/>
              <a:ext cx="1915298" cy="213771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5" name="图片 24" descr="16 - 副本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4680" y="4040988"/>
              <a:ext cx="1924410" cy="21168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6" name="图片 25" descr="18 - 副本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2648" y="4040988"/>
              <a:ext cx="1929014" cy="2134238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7" name="图片 26" descr="20 - 副本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flipH="1">
              <a:off x="5128552" y="1767020"/>
              <a:ext cx="2053882" cy="213772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8" name="图片 27" descr="24 - 副本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415" y="1770024"/>
              <a:ext cx="2125362" cy="213471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图片 28" descr="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56476" y="4040988"/>
              <a:ext cx="2129614" cy="215227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图片 29" descr="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415" y="4040988"/>
              <a:ext cx="2125362" cy="2141237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xmlns="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45250" y="368300"/>
            <a:ext cx="815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他们都加入了，你还等什么？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54397" y="1078610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They all joined in , what are you waiting for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671890" y="1992374"/>
            <a:ext cx="2932759" cy="187184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690612" y="3995092"/>
            <a:ext cx="2895316" cy="197491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08802" y="1992113"/>
            <a:ext cx="3010615" cy="396552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 rot="10800000" flipV="1">
            <a:off x="4710567" y="1992113"/>
            <a:ext cx="2773597" cy="397788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8669" y="1549681"/>
            <a:ext cx="3061456" cy="3034676"/>
            <a:chOff x="2987448" y="3903395"/>
            <a:chExt cx="3061456" cy="1944237"/>
          </a:xfrm>
        </p:grpSpPr>
        <p:sp>
          <p:nvSpPr>
            <p:cNvPr id="18" name="矩形 17"/>
            <p:cNvSpPr/>
            <p:nvPr/>
          </p:nvSpPr>
          <p:spPr>
            <a:xfrm>
              <a:off x="2987448" y="3903395"/>
              <a:ext cx="3061456" cy="1944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3610353" y="3430364"/>
              <a:ext cx="1828746" cy="28791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9881" y="271162"/>
            <a:ext cx="815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公司介绍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0857" y="931777"/>
            <a:ext cx="198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Enterprise Profile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261" y="1140496"/>
            <a:ext cx="5655034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兑客科技（</a:t>
            </a:r>
            <a:r>
              <a:rPr lang="zh-CN" altLang="en-US" sz="2800" b="1" kern="0" dirty="0" smtClean="0">
                <a:solidFill>
                  <a:srgbClr val="0E647C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）有限公司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E647C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全新的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免费</a:t>
            </a:r>
            <a:r>
              <a:rPr lang="zh-CN" altLang="en-US" sz="2000" b="1" kern="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礼品促销及兑换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平台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采用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O2O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模式（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实体兑换中心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+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移动兑换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商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城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将全球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优质商品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免费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送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给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消费者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E647C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实体店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解决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导流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低成本推广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问题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E647C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厂家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打造更高效的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销售渠道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创业者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提供前途无限的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商机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24804" y="4040661"/>
            <a:ext cx="3081725" cy="1828806"/>
            <a:chOff x="610410" y="1729409"/>
            <a:chExt cx="4762129" cy="3043741"/>
          </a:xfrm>
        </p:grpSpPr>
        <p:sp>
          <p:nvSpPr>
            <p:cNvPr id="14" name="矩形 13"/>
            <p:cNvSpPr/>
            <p:nvPr/>
          </p:nvSpPr>
          <p:spPr>
            <a:xfrm>
              <a:off x="610410" y="1729409"/>
              <a:ext cx="4762129" cy="30437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5381" y="1821351"/>
              <a:ext cx="4583549" cy="285727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144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9394" y="281101"/>
            <a:ext cx="428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企业文化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0369" y="941716"/>
            <a:ext cx="198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Corporate Culture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6129142" y="1152939"/>
            <a:ext cx="5327353" cy="1560361"/>
            <a:chOff x="3432037" y="428432"/>
            <a:chExt cx="5265123" cy="1704830"/>
          </a:xfrm>
        </p:grpSpPr>
        <p:sp>
          <p:nvSpPr>
            <p:cNvPr id="3" name="圆角矩形 2"/>
            <p:cNvSpPr/>
            <p:nvPr/>
          </p:nvSpPr>
          <p:spPr>
            <a:xfrm>
              <a:off x="3750510" y="428432"/>
              <a:ext cx="4946650" cy="1704830"/>
            </a:xfrm>
            <a:prstGeom prst="roundRect">
              <a:avLst>
                <a:gd name="adj" fmla="val 960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" name="组合 1"/>
            <p:cNvGrpSpPr/>
            <p:nvPr/>
          </p:nvGrpSpPr>
          <p:grpSpPr>
            <a:xfrm>
              <a:off x="3432037" y="615235"/>
              <a:ext cx="2831124" cy="716105"/>
              <a:chOff x="3432038" y="596965"/>
              <a:chExt cx="1790267" cy="452830"/>
            </a:xfrm>
          </p:grpSpPr>
          <p:sp>
            <p:nvSpPr>
              <p:cNvPr id="77" name="流程图: 数据 76"/>
              <p:cNvSpPr/>
              <p:nvPr/>
            </p:nvSpPr>
            <p:spPr>
              <a:xfrm rot="16200000" flipH="1">
                <a:off x="3359822" y="669181"/>
                <a:ext cx="342869" cy="198438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" name="五边形 77"/>
              <p:cNvSpPr/>
              <p:nvPr/>
            </p:nvSpPr>
            <p:spPr>
              <a:xfrm>
                <a:off x="3432038" y="671902"/>
                <a:ext cx="1790267" cy="377893"/>
              </a:xfrm>
              <a:prstGeom prst="homePlate">
                <a:avLst>
                  <a:gd name="adj" fmla="val 334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" name="TextBox 17"/>
              <p:cNvSpPr txBox="1">
                <a:spLocks noChangeArrowheads="1"/>
              </p:cNvSpPr>
              <p:nvPr/>
            </p:nvSpPr>
            <p:spPr bwMode="auto">
              <a:xfrm>
                <a:off x="3885212" y="734103"/>
                <a:ext cx="1267928" cy="25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愿景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0" name="TextBox 74"/>
          <p:cNvSpPr txBox="1"/>
          <p:nvPr/>
        </p:nvSpPr>
        <p:spPr>
          <a:xfrm>
            <a:off x="6832604" y="2056052"/>
            <a:ext cx="44640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打造最具价值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增值营销平台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57"/>
          <p:cNvGrpSpPr/>
          <p:nvPr/>
        </p:nvGrpSpPr>
        <p:grpSpPr>
          <a:xfrm>
            <a:off x="6136945" y="2873305"/>
            <a:ext cx="5327353" cy="1560361"/>
            <a:chOff x="3432037" y="428432"/>
            <a:chExt cx="5265123" cy="1704830"/>
          </a:xfrm>
        </p:grpSpPr>
        <p:sp>
          <p:nvSpPr>
            <p:cNvPr id="81" name="圆角矩形 80"/>
            <p:cNvSpPr/>
            <p:nvPr/>
          </p:nvSpPr>
          <p:spPr>
            <a:xfrm>
              <a:off x="3750510" y="428432"/>
              <a:ext cx="4946650" cy="1704830"/>
            </a:xfrm>
            <a:prstGeom prst="roundRect">
              <a:avLst>
                <a:gd name="adj" fmla="val 960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1"/>
            <p:cNvGrpSpPr/>
            <p:nvPr/>
          </p:nvGrpSpPr>
          <p:grpSpPr>
            <a:xfrm>
              <a:off x="3432037" y="615235"/>
              <a:ext cx="2831124" cy="716105"/>
              <a:chOff x="3432038" y="596965"/>
              <a:chExt cx="1790267" cy="452830"/>
            </a:xfrm>
          </p:grpSpPr>
          <p:sp>
            <p:nvSpPr>
              <p:cNvPr id="83" name="流程图: 数据 82"/>
              <p:cNvSpPr/>
              <p:nvPr/>
            </p:nvSpPr>
            <p:spPr>
              <a:xfrm rot="16200000" flipH="1">
                <a:off x="3359822" y="669181"/>
                <a:ext cx="342869" cy="198438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五边形 83"/>
              <p:cNvSpPr/>
              <p:nvPr/>
            </p:nvSpPr>
            <p:spPr>
              <a:xfrm>
                <a:off x="3432038" y="671902"/>
                <a:ext cx="1790267" cy="377893"/>
              </a:xfrm>
              <a:prstGeom prst="homePlate">
                <a:avLst>
                  <a:gd name="adj" fmla="val 334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" name="TextBox 17"/>
              <p:cNvSpPr txBox="1">
                <a:spLocks noChangeArrowheads="1"/>
              </p:cNvSpPr>
              <p:nvPr/>
            </p:nvSpPr>
            <p:spPr bwMode="auto">
              <a:xfrm>
                <a:off x="3891426" y="734103"/>
                <a:ext cx="1267928" cy="25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使命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6" name="TextBox 74"/>
          <p:cNvSpPr txBox="1"/>
          <p:nvPr/>
        </p:nvSpPr>
        <p:spPr>
          <a:xfrm>
            <a:off x="6840408" y="3776418"/>
            <a:ext cx="42844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让中国成为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全球最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超值的消费天堂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86"/>
          <p:cNvGrpSpPr/>
          <p:nvPr/>
        </p:nvGrpSpPr>
        <p:grpSpPr>
          <a:xfrm>
            <a:off x="6092707" y="4631717"/>
            <a:ext cx="5327353" cy="1560361"/>
            <a:chOff x="3432037" y="428432"/>
            <a:chExt cx="5265123" cy="1704830"/>
          </a:xfrm>
        </p:grpSpPr>
        <p:sp>
          <p:nvSpPr>
            <p:cNvPr id="88" name="圆角矩形 87"/>
            <p:cNvSpPr/>
            <p:nvPr/>
          </p:nvSpPr>
          <p:spPr>
            <a:xfrm>
              <a:off x="3750510" y="428432"/>
              <a:ext cx="4946650" cy="1704830"/>
            </a:xfrm>
            <a:prstGeom prst="roundRect">
              <a:avLst>
                <a:gd name="adj" fmla="val 960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88"/>
            <p:cNvGrpSpPr/>
            <p:nvPr/>
          </p:nvGrpSpPr>
          <p:grpSpPr>
            <a:xfrm>
              <a:off x="3432037" y="615235"/>
              <a:ext cx="2831124" cy="716105"/>
              <a:chOff x="3432038" y="596965"/>
              <a:chExt cx="1790267" cy="452830"/>
            </a:xfrm>
          </p:grpSpPr>
          <p:sp>
            <p:nvSpPr>
              <p:cNvPr id="90" name="流程图: 数据 89"/>
              <p:cNvSpPr/>
              <p:nvPr/>
            </p:nvSpPr>
            <p:spPr>
              <a:xfrm rot="16200000" flipH="1">
                <a:off x="3359822" y="669181"/>
                <a:ext cx="342869" cy="198438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五边形 90"/>
              <p:cNvSpPr/>
              <p:nvPr/>
            </p:nvSpPr>
            <p:spPr>
              <a:xfrm>
                <a:off x="3432038" y="671902"/>
                <a:ext cx="1790267" cy="377893"/>
              </a:xfrm>
              <a:prstGeom prst="homePlate">
                <a:avLst>
                  <a:gd name="adj" fmla="val 334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" name="TextBox 17"/>
              <p:cNvSpPr txBox="1">
                <a:spLocks noChangeArrowheads="1"/>
              </p:cNvSpPr>
              <p:nvPr/>
            </p:nvSpPr>
            <p:spPr bwMode="auto">
              <a:xfrm>
                <a:off x="3903849" y="734103"/>
                <a:ext cx="1267928" cy="25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经营理念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3" name="TextBox 74"/>
          <p:cNvSpPr txBox="1"/>
          <p:nvPr/>
        </p:nvSpPr>
        <p:spPr>
          <a:xfrm>
            <a:off x="6833241" y="5534829"/>
            <a:ext cx="4633828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共创、共享、共赢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68799"/>
            <a:ext cx="6300625" cy="3593501"/>
          </a:xfrm>
          <a:prstGeom prst="rect">
            <a:avLst/>
          </a:prstGeom>
        </p:spPr>
      </p:pic>
      <p:sp>
        <p:nvSpPr>
          <p:cNvPr id="95" name="TextBox 3"/>
          <p:cNvSpPr txBox="1"/>
          <p:nvPr/>
        </p:nvSpPr>
        <p:spPr>
          <a:xfrm>
            <a:off x="2419768" y="1851291"/>
            <a:ext cx="22198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高瞻远瞩</a:t>
            </a:r>
            <a:endParaRPr lang="zh-CN" altLang="en-US" sz="36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4"/>
          <p:cNvSpPr txBox="1"/>
          <p:nvPr/>
        </p:nvSpPr>
        <p:spPr>
          <a:xfrm>
            <a:off x="3359207" y="2490280"/>
            <a:ext cx="20965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制胜未来</a:t>
            </a:r>
            <a:endParaRPr lang="zh-CN" altLang="en-US" sz="36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09660" y="1629724"/>
            <a:ext cx="3496008" cy="161919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23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455" y="271162"/>
            <a:ext cx="27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核心成员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0430" y="931777"/>
            <a:ext cx="198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Core Members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" name="组合 34"/>
          <p:cNvGrpSpPr/>
          <p:nvPr/>
        </p:nvGrpSpPr>
        <p:grpSpPr>
          <a:xfrm>
            <a:off x="3498537" y="2083372"/>
            <a:ext cx="1757393" cy="561436"/>
            <a:chOff x="1280133" y="2463501"/>
            <a:chExt cx="1773057" cy="566441"/>
          </a:xfrm>
        </p:grpSpPr>
        <p:sp>
          <p:nvSpPr>
            <p:cNvPr id="36" name="圆角矩形 35"/>
            <p:cNvSpPr/>
            <p:nvPr/>
          </p:nvSpPr>
          <p:spPr>
            <a:xfrm>
              <a:off x="1280133" y="2578430"/>
              <a:ext cx="1773057" cy="451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8"/>
            <p:cNvSpPr txBox="1"/>
            <p:nvPr/>
          </p:nvSpPr>
          <p:spPr>
            <a:xfrm>
              <a:off x="1664087" y="2637801"/>
              <a:ext cx="985093" cy="310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/>
                <a:t>董事长</a:t>
              </a:r>
            </a:p>
          </p:txBody>
        </p:sp>
        <p:sp>
          <p:nvSpPr>
            <p:cNvPr id="38" name="等腰三角形 37"/>
            <p:cNvSpPr/>
            <p:nvPr/>
          </p:nvSpPr>
          <p:spPr>
            <a:xfrm rot="10800000" flipV="1">
              <a:off x="1478345" y="246350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40"/>
          <p:cNvSpPr txBox="1"/>
          <p:nvPr/>
        </p:nvSpPr>
        <p:spPr>
          <a:xfrm>
            <a:off x="3422176" y="2771193"/>
            <a:ext cx="5178899" cy="1009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二十余年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行业市场营销经验，服务于多家世界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强</a:t>
            </a: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rgbClr val="48484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年起在三星电子担任全国销售总监</a:t>
            </a: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rgbClr val="48484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曾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年、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年获得三星集团特别贡献奖。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526929" y="1631564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400" b="1" cap="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陈滨</a:t>
            </a:r>
          </a:p>
        </p:txBody>
      </p:sp>
      <p:grpSp>
        <p:nvGrpSpPr>
          <p:cNvPr id="3" name="组合 40"/>
          <p:cNvGrpSpPr/>
          <p:nvPr/>
        </p:nvGrpSpPr>
        <p:grpSpPr>
          <a:xfrm>
            <a:off x="3498537" y="4750020"/>
            <a:ext cx="1757393" cy="561436"/>
            <a:chOff x="1280133" y="2463501"/>
            <a:chExt cx="1773057" cy="566441"/>
          </a:xfrm>
        </p:grpSpPr>
        <p:sp>
          <p:nvSpPr>
            <p:cNvPr id="42" name="圆角矩形 41"/>
            <p:cNvSpPr/>
            <p:nvPr/>
          </p:nvSpPr>
          <p:spPr>
            <a:xfrm>
              <a:off x="1280133" y="2578430"/>
              <a:ext cx="1773057" cy="451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38"/>
            <p:cNvSpPr txBox="1"/>
            <p:nvPr/>
          </p:nvSpPr>
          <p:spPr>
            <a:xfrm>
              <a:off x="1577865" y="2646423"/>
              <a:ext cx="1239000" cy="310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 smtClean="0"/>
                <a:t>独立董事</a:t>
              </a:r>
              <a:endParaRPr lang="zh-CN" altLang="en-US" sz="2000" dirty="0"/>
            </a:p>
          </p:txBody>
        </p:sp>
        <p:sp>
          <p:nvSpPr>
            <p:cNvPr id="44" name="等腰三角形 43"/>
            <p:cNvSpPr/>
            <p:nvPr/>
          </p:nvSpPr>
          <p:spPr>
            <a:xfrm rot="10800000" flipV="1">
              <a:off x="1478345" y="246350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0"/>
          <p:cNvSpPr txBox="1"/>
          <p:nvPr/>
        </p:nvSpPr>
        <p:spPr>
          <a:xfrm>
            <a:off x="3422176" y="5437841"/>
            <a:ext cx="8074499" cy="3200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湖北省原政协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常委，省工商联原副主席，历任武汉市黄陂区区长，武汉市工商联主席。</a:t>
            </a: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3511418" y="4271640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400" b="1" cap="all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余元九</a:t>
            </a:r>
            <a:endParaRPr lang="zh-CN" altLang="en-US" sz="2400" b="1" cap="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970216" y="1669969"/>
            <a:ext cx="2109380" cy="2119952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970216" y="4073027"/>
            <a:ext cx="2109380" cy="2119952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Picture 3" descr="C:\Users\sony\Desktop\142157.bmp"/>
          <p:cNvPicPr>
            <a:picLocks noChangeAspect="1" noChangeArrowheads="1"/>
          </p:cNvPicPr>
          <p:nvPr/>
        </p:nvPicPr>
        <p:blipFill>
          <a:blip r:embed="rId2" cstate="print"/>
          <a:srcRect l="21959" r="21375" b="11113"/>
          <a:stretch>
            <a:fillRect/>
          </a:stretch>
        </p:blipFill>
        <p:spPr bwMode="auto">
          <a:xfrm>
            <a:off x="1087395" y="4201297"/>
            <a:ext cx="1890583" cy="1890584"/>
          </a:xfrm>
          <a:prstGeom prst="ellipse">
            <a:avLst/>
          </a:prstGeom>
          <a:solidFill>
            <a:srgbClr val="FFFFFF">
              <a:shade val="85000"/>
            </a:srgbClr>
          </a:solidFill>
          <a:ln w="127000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75" y="1781175"/>
            <a:ext cx="1866900" cy="188595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210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9" grpId="0"/>
      <p:bldP spid="40" grpId="0" build="p"/>
      <p:bldP spid="45" grpId="0"/>
      <p:bldP spid="46" grpId="0" build="p"/>
      <p:bldP spid="22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3484212" y="2941539"/>
            <a:ext cx="21704" cy="1807039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609455" y="271162"/>
            <a:ext cx="2348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组织架构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2093" y="931777"/>
            <a:ext cx="2311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Organizational Structure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793418" y="2939751"/>
            <a:ext cx="21704" cy="1807039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68" name="直接连接符 67"/>
          <p:cNvCxnSpPr>
            <a:endCxn id="91" idx="2"/>
          </p:cNvCxnSpPr>
          <p:nvPr/>
        </p:nvCxnSpPr>
        <p:spPr>
          <a:xfrm rot="16200000" flipH="1">
            <a:off x="7377690" y="3908632"/>
            <a:ext cx="1945195" cy="744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69" name="直接连接符 68"/>
          <p:cNvCxnSpPr>
            <a:endCxn id="100" idx="0"/>
          </p:cNvCxnSpPr>
          <p:nvPr/>
        </p:nvCxnSpPr>
        <p:spPr>
          <a:xfrm rot="16200000" flipH="1">
            <a:off x="5920892" y="3722546"/>
            <a:ext cx="1628796" cy="20621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71" name="直接连接符 70"/>
          <p:cNvCxnSpPr/>
          <p:nvPr/>
        </p:nvCxnSpPr>
        <p:spPr>
          <a:xfrm flipV="1">
            <a:off x="1789236" y="2918460"/>
            <a:ext cx="8215759" cy="1112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2" name="直接连接符 71"/>
          <p:cNvCxnSpPr/>
          <p:nvPr/>
        </p:nvCxnSpPr>
        <p:spPr>
          <a:xfrm>
            <a:off x="9990272" y="2939760"/>
            <a:ext cx="13135" cy="2147001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73" name="直接连接符 72"/>
          <p:cNvCxnSpPr/>
          <p:nvPr/>
        </p:nvCxnSpPr>
        <p:spPr>
          <a:xfrm>
            <a:off x="5070144" y="2929341"/>
            <a:ext cx="0" cy="2519363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74" name="圆角矩形 73"/>
          <p:cNvSpPr/>
          <p:nvPr/>
        </p:nvSpPr>
        <p:spPr>
          <a:xfrm>
            <a:off x="9347939" y="3205790"/>
            <a:ext cx="1295439" cy="485083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管理中心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826558" y="3205789"/>
            <a:ext cx="1295439" cy="504825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运营中心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2843566" y="3949901"/>
            <a:ext cx="1255071" cy="358775"/>
          </a:xfrm>
          <a:prstGeom prst="roundRect">
            <a:avLst/>
          </a:prstGeom>
          <a:solidFill>
            <a:srgbClr val="0E647C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rgbClr val="4BACC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客服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843566" y="4526163"/>
            <a:ext cx="1255071" cy="358775"/>
          </a:xfrm>
          <a:prstGeom prst="roundRect">
            <a:avLst/>
          </a:prstGeom>
          <a:solidFill>
            <a:srgbClr val="0E647C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rgbClr val="4BACC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9366573" y="3928142"/>
            <a:ext cx="1255072" cy="358775"/>
          </a:xfrm>
          <a:prstGeom prst="roundRect">
            <a:avLst/>
          </a:prstGeom>
          <a:solidFill>
            <a:srgbClr val="74AF47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财务部</a:t>
            </a:r>
          </a:p>
        </p:txBody>
      </p:sp>
      <p:sp>
        <p:nvSpPr>
          <p:cNvPr id="80" name="圆角矩形 79"/>
          <p:cNvSpPr/>
          <p:nvPr/>
        </p:nvSpPr>
        <p:spPr>
          <a:xfrm>
            <a:off x="9377459" y="4504404"/>
            <a:ext cx="1255072" cy="358775"/>
          </a:xfrm>
          <a:prstGeom prst="roundRect">
            <a:avLst/>
          </a:prstGeom>
          <a:solidFill>
            <a:srgbClr val="74AF47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行政部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4443534" y="3206923"/>
            <a:ext cx="1236006" cy="504825"/>
          </a:xfrm>
          <a:prstGeom prst="roundRect">
            <a:avLst/>
          </a:prstGeom>
          <a:solidFill>
            <a:srgbClr val="6633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采购中心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9375871" y="5080667"/>
            <a:ext cx="1255071" cy="358775"/>
          </a:xfrm>
          <a:prstGeom prst="roundRect">
            <a:avLst/>
          </a:prstGeom>
          <a:solidFill>
            <a:srgbClr val="74AF47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人力资源部</a:t>
            </a: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875489" y="1788161"/>
            <a:ext cx="4980" cy="1151598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84" name="圆角矩形 83"/>
          <p:cNvSpPr/>
          <p:nvPr/>
        </p:nvSpPr>
        <p:spPr>
          <a:xfrm>
            <a:off x="5015282" y="2210446"/>
            <a:ext cx="1800225" cy="503237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总  裁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5015282" y="1496066"/>
            <a:ext cx="1800225" cy="503237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董事会</a:t>
            </a:r>
          </a:p>
        </p:txBody>
      </p:sp>
      <p:sp>
        <p:nvSpPr>
          <p:cNvPr id="86" name="圆角矩形 85"/>
          <p:cNvSpPr/>
          <p:nvPr/>
        </p:nvSpPr>
        <p:spPr>
          <a:xfrm>
            <a:off x="7701563" y="3196037"/>
            <a:ext cx="1290855" cy="504825"/>
          </a:xfrm>
          <a:prstGeom prst="roundRect">
            <a:avLst/>
          </a:prstGeom>
          <a:solidFill>
            <a:srgbClr val="C000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企划中心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457161" y="3939023"/>
            <a:ext cx="1255072" cy="358775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采购部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4468047" y="4515285"/>
            <a:ext cx="1255072" cy="358775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编辑部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466459" y="5091548"/>
            <a:ext cx="1255071" cy="358775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物流部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715585" y="3949913"/>
            <a:ext cx="1255072" cy="358775"/>
          </a:xfrm>
          <a:prstGeom prst="roundRect">
            <a:avLst/>
          </a:prstGeom>
          <a:solidFill>
            <a:srgbClr val="F87A08">
              <a:lumMod val="40000"/>
              <a:lumOff val="6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设计部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7726471" y="4526175"/>
            <a:ext cx="1255072" cy="358775"/>
          </a:xfrm>
          <a:prstGeom prst="roundRect">
            <a:avLst/>
          </a:prstGeom>
          <a:solidFill>
            <a:srgbClr val="F87A08">
              <a:lumMod val="40000"/>
              <a:lumOff val="6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策划部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141517" y="3205789"/>
            <a:ext cx="1295439" cy="504825"/>
          </a:xfrm>
          <a:prstGeom prst="roundRect">
            <a:avLst/>
          </a:prstGeom>
          <a:solidFill>
            <a:srgbClr val="FF66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营销中心</a:t>
            </a:r>
          </a:p>
        </p:txBody>
      </p:sp>
      <p:sp>
        <p:nvSpPr>
          <p:cNvPr id="93" name="圆角矩形 92"/>
          <p:cNvSpPr/>
          <p:nvPr/>
        </p:nvSpPr>
        <p:spPr>
          <a:xfrm>
            <a:off x="1180325" y="3939026"/>
            <a:ext cx="1255071" cy="358775"/>
          </a:xfrm>
          <a:prstGeom prst="roundRect">
            <a:avLst/>
          </a:prstGeom>
          <a:solidFill>
            <a:srgbClr val="F87A08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招商部</a:t>
            </a:r>
          </a:p>
        </p:txBody>
      </p:sp>
      <p:sp>
        <p:nvSpPr>
          <p:cNvPr id="94" name="圆角矩形 93"/>
          <p:cNvSpPr/>
          <p:nvPr/>
        </p:nvSpPr>
        <p:spPr>
          <a:xfrm>
            <a:off x="1180325" y="4515288"/>
            <a:ext cx="1255071" cy="358775"/>
          </a:xfrm>
          <a:prstGeom prst="roundRect">
            <a:avLst/>
          </a:prstGeom>
          <a:solidFill>
            <a:srgbClr val="F87A08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培训部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6089569" y="3211902"/>
            <a:ext cx="1295439" cy="476940"/>
          </a:xfrm>
          <a:prstGeom prst="roundRect">
            <a:avLst/>
          </a:prstGeom>
          <a:solidFill>
            <a:srgbClr val="7030A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技术中心</a:t>
            </a:r>
          </a:p>
        </p:txBody>
      </p:sp>
      <p:sp>
        <p:nvSpPr>
          <p:cNvPr id="97" name="圆角矩形 96"/>
          <p:cNvSpPr/>
          <p:nvPr/>
        </p:nvSpPr>
        <p:spPr>
          <a:xfrm>
            <a:off x="6117463" y="3928129"/>
            <a:ext cx="1256275" cy="358775"/>
          </a:xfrm>
          <a:prstGeom prst="roundRect">
            <a:avLst/>
          </a:prstGeom>
          <a:solidFill>
            <a:srgbClr val="755DA1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系统开发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6117463" y="4547255"/>
            <a:ext cx="1256275" cy="360362"/>
          </a:xfrm>
          <a:prstGeom prst="roundRect">
            <a:avLst/>
          </a:prstGeom>
          <a:solidFill>
            <a:srgbClr val="755DA1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</a:t>
            </a:r>
            <a:r>
              <a:rPr lang="zh-CN" altLang="en-US" sz="1600" b="1" kern="0" dirty="0" smtClean="0">
                <a:solidFill>
                  <a:srgbClr val="4BACC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10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115" t="24291" r="26387" b="21320"/>
          <a:stretch/>
        </p:blipFill>
        <p:spPr>
          <a:xfrm>
            <a:off x="3232085" y="914403"/>
            <a:ext cx="5785164" cy="37300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01723" y="4988711"/>
            <a:ext cx="4092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</a:t>
            </a:r>
            <a:r>
              <a: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招合伙人</a:t>
            </a:r>
            <a:r>
              <a:rPr lang="en-US" altLang="zh-CN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4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7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7349" y="276356"/>
            <a:ext cx="8028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传统经济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创新经济，冰火两重天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624503" y="977587"/>
            <a:ext cx="782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Traditional Economic 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v.s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Creative Economic, Great Contras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49922" y="583583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传统经济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767224" y="583583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创新经济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998482" y="1727514"/>
            <a:ext cx="4754922" cy="4222949"/>
            <a:chOff x="998482" y="1727514"/>
            <a:chExt cx="4754922" cy="4222949"/>
          </a:xfrm>
        </p:grpSpPr>
        <p:grpSp>
          <p:nvGrpSpPr>
            <p:cNvPr id="4" name="组合 20"/>
            <p:cNvGrpSpPr/>
            <p:nvPr/>
          </p:nvGrpSpPr>
          <p:grpSpPr>
            <a:xfrm>
              <a:off x="1138639" y="1933903"/>
              <a:ext cx="4610306" cy="4016560"/>
              <a:chOff x="1028875" y="1866331"/>
              <a:chExt cx="4819002" cy="4198379"/>
            </a:xfrm>
          </p:grpSpPr>
          <p:pic>
            <p:nvPicPr>
              <p:cNvPr id="22" name="Picture 4" descr="http://xm.bbs.lanfw.com/data/attachment/forum/201501/16/162806s8lzz8laxlee8lx8.jp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230943" y="1866331"/>
                <a:ext cx="2405582" cy="188836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pic>
            <p:nvPicPr>
              <p:cNvPr id="23" name="Picture 7" descr="http://photocdn.sohu.com/20131231/Img392740962.jpg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652" t="578" b="-1"/>
              <a:stretch/>
            </p:blipFill>
            <p:spPr bwMode="auto">
              <a:xfrm>
                <a:off x="1071349" y="1866331"/>
                <a:ext cx="2091982" cy="188836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pic>
            <p:nvPicPr>
              <p:cNvPr id="24" name="Picture 9" descr="http://d.lanrentuku.com/down/png/0905/various/Going-down-512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58223" y="3568645"/>
                <a:ext cx="2689654" cy="2496065"/>
              </a:xfrm>
              <a:prstGeom prst="rect">
                <a:avLst/>
              </a:prstGeom>
              <a:noFill/>
            </p:spPr>
          </p:pic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l="-1" r="424"/>
              <a:stretch/>
            </p:blipFill>
            <p:spPr bwMode="auto">
              <a:xfrm>
                <a:off x="1028875" y="3852849"/>
                <a:ext cx="2338582" cy="182273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</p:pic>
        </p:grpSp>
        <p:sp>
          <p:nvSpPr>
            <p:cNvPr id="26" name="圆角矩形 25"/>
            <p:cNvSpPr/>
            <p:nvPr/>
          </p:nvSpPr>
          <p:spPr>
            <a:xfrm>
              <a:off x="998482" y="1727514"/>
              <a:ext cx="4754922" cy="4011134"/>
            </a:xfrm>
            <a:prstGeom prst="roundRect">
              <a:avLst>
                <a:gd name="adj" fmla="val 4103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3"/>
          <p:cNvGrpSpPr/>
          <p:nvPr/>
        </p:nvGrpSpPr>
        <p:grpSpPr>
          <a:xfrm>
            <a:off x="6508018" y="1727514"/>
            <a:ext cx="4754922" cy="4011134"/>
            <a:chOff x="6508018" y="1727514"/>
            <a:chExt cx="4754922" cy="4011134"/>
          </a:xfrm>
        </p:grpSpPr>
        <p:pic>
          <p:nvPicPr>
            <p:cNvPr id="15" name="Picture 11" descr="http://cn.dreamstime.com/%C7%FA%CF%DF%BA%EC%C9%AB%C9%CF%C9%FD%B5%C4%B3%C9%B9%A6-thumb19391288.jpg"/>
            <p:cNvPicPr>
              <a:picLocks noChangeAspect="1" noChangeArrowheads="1"/>
            </p:cNvPicPr>
            <p:nvPr/>
          </p:nvPicPr>
          <p:blipFill rotWithShape="1">
            <a:blip r:embed="rId6"/>
            <a:srcRect b="8519"/>
            <a:stretch/>
          </p:blipFill>
          <p:spPr bwMode="auto">
            <a:xfrm>
              <a:off x="7594432" y="4165187"/>
              <a:ext cx="3237470" cy="1413004"/>
            </a:xfrm>
            <a:prstGeom prst="rect">
              <a:avLst/>
            </a:prstGeom>
            <a:noFill/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7621238" y="3222592"/>
              <a:ext cx="1118255" cy="1118255"/>
            </a:xfrm>
            <a:prstGeom prst="roundRect">
              <a:avLst>
                <a:gd name="adj" fmla="val 11020"/>
              </a:avLst>
            </a:prstGeom>
            <a:noFill/>
            <a:ln>
              <a:noFill/>
            </a:ln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027395" y="3231494"/>
              <a:ext cx="1136012" cy="1109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圆角矩形 26"/>
            <p:cNvSpPr/>
            <p:nvPr/>
          </p:nvSpPr>
          <p:spPr>
            <a:xfrm>
              <a:off x="6508018" y="1727514"/>
              <a:ext cx="4754922" cy="4011134"/>
            </a:xfrm>
            <a:prstGeom prst="roundRect">
              <a:avLst>
                <a:gd name="adj" fmla="val 4103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7594432" y="1933903"/>
              <a:ext cx="1118255" cy="1118255"/>
            </a:xfrm>
            <a:prstGeom prst="roundRect">
              <a:avLst>
                <a:gd name="adj" fmla="val 11020"/>
              </a:avLst>
            </a:prstGeom>
            <a:noFill/>
            <a:ln>
              <a:noFill/>
            </a:ln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9045152" y="1933903"/>
              <a:ext cx="1118255" cy="1118255"/>
            </a:xfrm>
            <a:prstGeom prst="roundRect">
              <a:avLst>
                <a:gd name="adj" fmla="val 1102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75783" y="276356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兑客空间，逆风飞扬</a:t>
            </a:r>
          </a:p>
        </p:txBody>
      </p:sp>
      <p:sp>
        <p:nvSpPr>
          <p:cNvPr id="7" name="文本框 2"/>
          <p:cNvSpPr txBox="1"/>
          <p:nvPr/>
        </p:nvSpPr>
        <p:spPr>
          <a:xfrm>
            <a:off x="647669" y="977587"/>
            <a:ext cx="467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Space, Fly against The Wind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262"/>
          <p:cNvGrpSpPr/>
          <p:nvPr/>
        </p:nvGrpSpPr>
        <p:grpSpPr>
          <a:xfrm>
            <a:off x="744158" y="1702163"/>
            <a:ext cx="5442777" cy="4506447"/>
            <a:chOff x="555625" y="285751"/>
            <a:chExt cx="7940675" cy="6572250"/>
          </a:xfrm>
          <a:solidFill>
            <a:schemeClr val="accent2"/>
          </a:solidFill>
          <a:effectLst/>
        </p:grpSpPr>
        <p:sp>
          <p:nvSpPr>
            <p:cNvPr id="264" name="Freeform 7"/>
            <p:cNvSpPr>
              <a:spLocks/>
            </p:cNvSpPr>
            <p:nvPr/>
          </p:nvSpPr>
          <p:spPr bwMode="auto">
            <a:xfrm>
              <a:off x="5489575" y="6505576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Freeform 10"/>
            <p:cNvSpPr>
              <a:spLocks/>
            </p:cNvSpPr>
            <p:nvPr/>
          </p:nvSpPr>
          <p:spPr bwMode="auto">
            <a:xfrm>
              <a:off x="5661025" y="5511801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Freeform 11"/>
            <p:cNvSpPr>
              <a:spLocks/>
            </p:cNvSpPr>
            <p:nvPr/>
          </p:nvSpPr>
          <p:spPr bwMode="auto">
            <a:xfrm>
              <a:off x="3673475" y="4854576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Freeform 12"/>
            <p:cNvSpPr>
              <a:spLocks/>
            </p:cNvSpPr>
            <p:nvPr/>
          </p:nvSpPr>
          <p:spPr bwMode="auto">
            <a:xfrm>
              <a:off x="4851400" y="5384801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13"/>
            <p:cNvSpPr>
              <a:spLocks/>
            </p:cNvSpPr>
            <p:nvPr/>
          </p:nvSpPr>
          <p:spPr bwMode="auto">
            <a:xfrm>
              <a:off x="7381875" y="5387976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Freeform 15"/>
            <p:cNvSpPr>
              <a:spLocks/>
            </p:cNvSpPr>
            <p:nvPr/>
          </p:nvSpPr>
          <p:spPr bwMode="auto">
            <a:xfrm>
              <a:off x="6708775" y="4911726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Freeform 16"/>
            <p:cNvSpPr>
              <a:spLocks/>
            </p:cNvSpPr>
            <p:nvPr/>
          </p:nvSpPr>
          <p:spPr bwMode="auto">
            <a:xfrm>
              <a:off x="4689475" y="4829176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Freeform 17"/>
            <p:cNvSpPr>
              <a:spLocks/>
            </p:cNvSpPr>
            <p:nvPr/>
          </p:nvSpPr>
          <p:spPr bwMode="auto">
            <a:xfrm>
              <a:off x="5508625" y="4654551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Freeform 18"/>
            <p:cNvSpPr>
              <a:spLocks/>
            </p:cNvSpPr>
            <p:nvPr/>
          </p:nvSpPr>
          <p:spPr bwMode="auto">
            <a:xfrm>
              <a:off x="6286500" y="4597401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Freeform 19"/>
            <p:cNvSpPr>
              <a:spLocks/>
            </p:cNvSpPr>
            <p:nvPr/>
          </p:nvSpPr>
          <p:spPr bwMode="auto">
            <a:xfrm>
              <a:off x="3746500" y="3927476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Freeform 20"/>
            <p:cNvSpPr>
              <a:spLocks/>
            </p:cNvSpPr>
            <p:nvPr/>
          </p:nvSpPr>
          <p:spPr bwMode="auto">
            <a:xfrm>
              <a:off x="873125" y="3270251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Freeform 21"/>
            <p:cNvSpPr>
              <a:spLocks/>
            </p:cNvSpPr>
            <p:nvPr/>
          </p:nvSpPr>
          <p:spPr bwMode="auto">
            <a:xfrm>
              <a:off x="6962775" y="4486276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Freeform 22"/>
            <p:cNvSpPr>
              <a:spLocks/>
            </p:cNvSpPr>
            <p:nvPr/>
          </p:nvSpPr>
          <p:spPr bwMode="auto">
            <a:xfrm>
              <a:off x="4975225" y="4273551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Freeform 23"/>
            <p:cNvSpPr>
              <a:spLocks/>
            </p:cNvSpPr>
            <p:nvPr/>
          </p:nvSpPr>
          <p:spPr bwMode="auto">
            <a:xfrm>
              <a:off x="5438775" y="4105276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Freeform 24"/>
            <p:cNvSpPr>
              <a:spLocks/>
            </p:cNvSpPr>
            <p:nvPr/>
          </p:nvSpPr>
          <p:spPr bwMode="auto">
            <a:xfrm>
              <a:off x="6423025" y="3759201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25"/>
            <p:cNvSpPr>
              <a:spLocks/>
            </p:cNvSpPr>
            <p:nvPr/>
          </p:nvSpPr>
          <p:spPr bwMode="auto">
            <a:xfrm>
              <a:off x="6619875" y="3635376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26"/>
            <p:cNvSpPr>
              <a:spLocks/>
            </p:cNvSpPr>
            <p:nvPr/>
          </p:nvSpPr>
          <p:spPr bwMode="auto">
            <a:xfrm>
              <a:off x="5727700" y="3489326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27"/>
            <p:cNvSpPr>
              <a:spLocks/>
            </p:cNvSpPr>
            <p:nvPr/>
          </p:nvSpPr>
          <p:spPr bwMode="auto">
            <a:xfrm>
              <a:off x="5026025" y="2933701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2" name="Freeform 28"/>
            <p:cNvSpPr>
              <a:spLocks/>
            </p:cNvSpPr>
            <p:nvPr/>
          </p:nvSpPr>
          <p:spPr bwMode="auto">
            <a:xfrm>
              <a:off x="2630487" y="2911834"/>
              <a:ext cx="1962151" cy="1428749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Freeform 29"/>
            <p:cNvSpPr>
              <a:spLocks/>
            </p:cNvSpPr>
            <p:nvPr/>
          </p:nvSpPr>
          <p:spPr bwMode="auto">
            <a:xfrm>
              <a:off x="5676900" y="2717801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30"/>
            <p:cNvSpPr>
              <a:spLocks/>
            </p:cNvSpPr>
            <p:nvPr/>
          </p:nvSpPr>
          <p:spPr bwMode="auto">
            <a:xfrm>
              <a:off x="6384925" y="3101976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31"/>
            <p:cNvSpPr>
              <a:spLocks/>
            </p:cNvSpPr>
            <p:nvPr/>
          </p:nvSpPr>
          <p:spPr bwMode="auto">
            <a:xfrm>
              <a:off x="4806950" y="3000376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32"/>
            <p:cNvSpPr>
              <a:spLocks/>
            </p:cNvSpPr>
            <p:nvPr/>
          </p:nvSpPr>
          <p:spPr bwMode="auto">
            <a:xfrm>
              <a:off x="6108700" y="2295526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33"/>
            <p:cNvSpPr>
              <a:spLocks/>
            </p:cNvSpPr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34"/>
            <p:cNvSpPr>
              <a:spLocks/>
            </p:cNvSpPr>
            <p:nvPr/>
          </p:nvSpPr>
          <p:spPr bwMode="auto">
            <a:xfrm>
              <a:off x="3883025" y="361951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35"/>
            <p:cNvSpPr>
              <a:spLocks/>
            </p:cNvSpPr>
            <p:nvPr/>
          </p:nvSpPr>
          <p:spPr bwMode="auto">
            <a:xfrm>
              <a:off x="6346825" y="2600326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36"/>
            <p:cNvSpPr>
              <a:spLocks/>
            </p:cNvSpPr>
            <p:nvPr/>
          </p:nvSpPr>
          <p:spPr bwMode="auto">
            <a:xfrm>
              <a:off x="6807200" y="2041526"/>
              <a:ext cx="933451" cy="879476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37"/>
            <p:cNvSpPr>
              <a:spLocks/>
            </p:cNvSpPr>
            <p:nvPr/>
          </p:nvSpPr>
          <p:spPr bwMode="auto">
            <a:xfrm>
              <a:off x="7004050" y="1552576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38"/>
            <p:cNvSpPr>
              <a:spLocks/>
            </p:cNvSpPr>
            <p:nvPr/>
          </p:nvSpPr>
          <p:spPr bwMode="auto">
            <a:xfrm>
              <a:off x="6727825" y="28575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39"/>
            <p:cNvSpPr>
              <a:spLocks/>
            </p:cNvSpPr>
            <p:nvPr/>
          </p:nvSpPr>
          <p:spPr bwMode="auto">
            <a:xfrm>
              <a:off x="3181350" y="2301876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40"/>
            <p:cNvSpPr>
              <a:spLocks/>
            </p:cNvSpPr>
            <p:nvPr/>
          </p:nvSpPr>
          <p:spPr bwMode="auto">
            <a:xfrm>
              <a:off x="2597150" y="1939926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41"/>
            <p:cNvSpPr>
              <a:spLocks/>
            </p:cNvSpPr>
            <p:nvPr/>
          </p:nvSpPr>
          <p:spPr bwMode="auto">
            <a:xfrm>
              <a:off x="4384675" y="3463926"/>
              <a:ext cx="79375" cy="82550"/>
            </a:xfrm>
            <a:custGeom>
              <a:avLst/>
              <a:gdLst>
                <a:gd name="T0" fmla="*/ 24 w 50"/>
                <a:gd name="T1" fmla="*/ 0 h 52"/>
                <a:gd name="T2" fmla="*/ 24 w 50"/>
                <a:gd name="T3" fmla="*/ 0 h 52"/>
                <a:gd name="T4" fmla="*/ 34 w 50"/>
                <a:gd name="T5" fmla="*/ 2 h 52"/>
                <a:gd name="T6" fmla="*/ 42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2 w 50"/>
                <a:gd name="T17" fmla="*/ 44 h 52"/>
                <a:gd name="T18" fmla="*/ 34 w 50"/>
                <a:gd name="T19" fmla="*/ 50 h 52"/>
                <a:gd name="T20" fmla="*/ 24 w 50"/>
                <a:gd name="T21" fmla="*/ 52 h 52"/>
                <a:gd name="T22" fmla="*/ 24 w 50"/>
                <a:gd name="T23" fmla="*/ 52 h 52"/>
                <a:gd name="T24" fmla="*/ 14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4 w 50"/>
                <a:gd name="T39" fmla="*/ 2 h 52"/>
                <a:gd name="T40" fmla="*/ 24 w 50"/>
                <a:gd name="T41" fmla="*/ 0 h 52"/>
                <a:gd name="T42" fmla="*/ 24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4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42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2" y="44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42"/>
            <p:cNvSpPr>
              <a:spLocks/>
            </p:cNvSpPr>
            <p:nvPr/>
          </p:nvSpPr>
          <p:spPr bwMode="auto">
            <a:xfrm>
              <a:off x="4737100" y="454342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0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43"/>
            <p:cNvSpPr>
              <a:spLocks/>
            </p:cNvSpPr>
            <p:nvPr/>
          </p:nvSpPr>
          <p:spPr bwMode="auto">
            <a:xfrm>
              <a:off x="4495800" y="558165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44"/>
            <p:cNvSpPr>
              <a:spLocks/>
            </p:cNvSpPr>
            <p:nvPr/>
          </p:nvSpPr>
          <p:spPr bwMode="auto">
            <a:xfrm>
              <a:off x="2736850" y="45339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4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4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45"/>
            <p:cNvSpPr>
              <a:spLocks/>
            </p:cNvSpPr>
            <p:nvPr/>
          </p:nvSpPr>
          <p:spPr bwMode="auto">
            <a:xfrm>
              <a:off x="5451475" y="59785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46"/>
            <p:cNvSpPr>
              <a:spLocks/>
            </p:cNvSpPr>
            <p:nvPr/>
          </p:nvSpPr>
          <p:spPr bwMode="auto">
            <a:xfrm>
              <a:off x="5181600" y="5302251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30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2 w 42"/>
                <a:gd name="T25" fmla="*/ 40 h 42"/>
                <a:gd name="T26" fmla="*/ 6 w 42"/>
                <a:gd name="T27" fmla="*/ 36 h 42"/>
                <a:gd name="T28" fmla="*/ 2 w 42"/>
                <a:gd name="T29" fmla="*/ 30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2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30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47"/>
            <p:cNvSpPr>
              <a:spLocks/>
            </p:cNvSpPr>
            <p:nvPr/>
          </p:nvSpPr>
          <p:spPr bwMode="auto">
            <a:xfrm>
              <a:off x="6146800" y="49561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4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4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48"/>
            <p:cNvSpPr>
              <a:spLocks/>
            </p:cNvSpPr>
            <p:nvPr/>
          </p:nvSpPr>
          <p:spPr bwMode="auto">
            <a:xfrm>
              <a:off x="6308725" y="586105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4 h 40"/>
                <a:gd name="T8" fmla="*/ 40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40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4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4"/>
                  </a:lnTo>
                  <a:lnTo>
                    <a:pt x="40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49"/>
            <p:cNvSpPr>
              <a:spLocks/>
            </p:cNvSpPr>
            <p:nvPr/>
          </p:nvSpPr>
          <p:spPr bwMode="auto">
            <a:xfrm>
              <a:off x="6642100" y="48514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6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6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50"/>
            <p:cNvSpPr>
              <a:spLocks/>
            </p:cNvSpPr>
            <p:nvPr/>
          </p:nvSpPr>
          <p:spPr bwMode="auto">
            <a:xfrm>
              <a:off x="7213600" y="52546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51"/>
            <p:cNvSpPr>
              <a:spLocks/>
            </p:cNvSpPr>
            <p:nvPr/>
          </p:nvSpPr>
          <p:spPr bwMode="auto">
            <a:xfrm>
              <a:off x="7216775" y="4473576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28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2 w 42"/>
                <a:gd name="T25" fmla="*/ 40 h 42"/>
                <a:gd name="T26" fmla="*/ 6 w 42"/>
                <a:gd name="T27" fmla="*/ 36 h 42"/>
                <a:gd name="T28" fmla="*/ 2 w 42"/>
                <a:gd name="T29" fmla="*/ 28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2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52"/>
            <p:cNvSpPr>
              <a:spLocks/>
            </p:cNvSpPr>
            <p:nvPr/>
          </p:nvSpPr>
          <p:spPr bwMode="auto">
            <a:xfrm>
              <a:off x="6791325" y="42068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Freeform 53"/>
            <p:cNvSpPr>
              <a:spLocks/>
            </p:cNvSpPr>
            <p:nvPr/>
          </p:nvSpPr>
          <p:spPr bwMode="auto">
            <a:xfrm>
              <a:off x="7073900" y="42068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Freeform 54"/>
            <p:cNvSpPr>
              <a:spLocks/>
            </p:cNvSpPr>
            <p:nvPr/>
          </p:nvSpPr>
          <p:spPr bwMode="auto">
            <a:xfrm>
              <a:off x="6165850" y="3759201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Freeform 55"/>
            <p:cNvSpPr>
              <a:spLocks/>
            </p:cNvSpPr>
            <p:nvPr/>
          </p:nvSpPr>
          <p:spPr bwMode="auto">
            <a:xfrm>
              <a:off x="5464175" y="3879851"/>
              <a:ext cx="66675" cy="63500"/>
            </a:xfrm>
            <a:custGeom>
              <a:avLst/>
              <a:gdLst>
                <a:gd name="T0" fmla="*/ 20 w 42"/>
                <a:gd name="T1" fmla="*/ 0 h 40"/>
                <a:gd name="T2" fmla="*/ 20 w 42"/>
                <a:gd name="T3" fmla="*/ 0 h 40"/>
                <a:gd name="T4" fmla="*/ 28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28 w 42"/>
                <a:gd name="T19" fmla="*/ 38 h 40"/>
                <a:gd name="T20" fmla="*/ 20 w 42"/>
                <a:gd name="T21" fmla="*/ 40 h 40"/>
                <a:gd name="T22" fmla="*/ 20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0 w 42"/>
                <a:gd name="T41" fmla="*/ 0 h 40"/>
                <a:gd name="T42" fmla="*/ 20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Freeform 56"/>
            <p:cNvSpPr>
              <a:spLocks/>
            </p:cNvSpPr>
            <p:nvPr/>
          </p:nvSpPr>
          <p:spPr bwMode="auto">
            <a:xfrm>
              <a:off x="5972175" y="31845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Freeform 57"/>
            <p:cNvSpPr>
              <a:spLocks/>
            </p:cNvSpPr>
            <p:nvPr/>
          </p:nvSpPr>
          <p:spPr bwMode="auto">
            <a:xfrm>
              <a:off x="6254750" y="30892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Freeform 58"/>
            <p:cNvSpPr>
              <a:spLocks/>
            </p:cNvSpPr>
            <p:nvPr/>
          </p:nvSpPr>
          <p:spPr bwMode="auto">
            <a:xfrm>
              <a:off x="6667500" y="3346451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4 h 42"/>
                <a:gd name="T10" fmla="*/ 40 w 40"/>
                <a:gd name="T11" fmla="*/ 22 h 42"/>
                <a:gd name="T12" fmla="*/ 40 w 40"/>
                <a:gd name="T13" fmla="*/ 22 h 42"/>
                <a:gd name="T14" fmla="*/ 38 w 40"/>
                <a:gd name="T15" fmla="*/ 30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30 h 42"/>
                <a:gd name="T30" fmla="*/ 0 w 40"/>
                <a:gd name="T31" fmla="*/ 22 h 42"/>
                <a:gd name="T32" fmla="*/ 0 w 40"/>
                <a:gd name="T33" fmla="*/ 22 h 42"/>
                <a:gd name="T34" fmla="*/ 0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40" y="22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Freeform 59"/>
            <p:cNvSpPr>
              <a:spLocks/>
            </p:cNvSpPr>
            <p:nvPr/>
          </p:nvSpPr>
          <p:spPr bwMode="auto">
            <a:xfrm>
              <a:off x="5054600" y="307975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Freeform 60"/>
            <p:cNvSpPr>
              <a:spLocks/>
            </p:cNvSpPr>
            <p:nvPr/>
          </p:nvSpPr>
          <p:spPr bwMode="auto">
            <a:xfrm>
              <a:off x="5803900" y="26543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Freeform 61"/>
            <p:cNvSpPr>
              <a:spLocks/>
            </p:cNvSpPr>
            <p:nvPr/>
          </p:nvSpPr>
          <p:spPr bwMode="auto">
            <a:xfrm>
              <a:off x="6645275" y="2870201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30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30 h 42"/>
                <a:gd name="T16" fmla="*/ 36 w 42"/>
                <a:gd name="T17" fmla="*/ 36 h 42"/>
                <a:gd name="T18" fmla="*/ 30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14 w 42"/>
                <a:gd name="T25" fmla="*/ 40 h 42"/>
                <a:gd name="T26" fmla="*/ 6 w 42"/>
                <a:gd name="T27" fmla="*/ 36 h 42"/>
                <a:gd name="T28" fmla="*/ 2 w 42"/>
                <a:gd name="T29" fmla="*/ 30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4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30"/>
                  </a:lnTo>
                  <a:lnTo>
                    <a:pt x="36" y="36"/>
                  </a:lnTo>
                  <a:lnTo>
                    <a:pt x="30" y="40"/>
                  </a:lnTo>
                  <a:lnTo>
                    <a:pt x="22" y="42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Freeform 62"/>
            <p:cNvSpPr>
              <a:spLocks/>
            </p:cNvSpPr>
            <p:nvPr/>
          </p:nvSpPr>
          <p:spPr bwMode="auto">
            <a:xfrm>
              <a:off x="7394575" y="226695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0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0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Freeform 63"/>
            <p:cNvSpPr>
              <a:spLocks/>
            </p:cNvSpPr>
            <p:nvPr/>
          </p:nvSpPr>
          <p:spPr bwMode="auto">
            <a:xfrm>
              <a:off x="7559675" y="18827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40 w 40"/>
                <a:gd name="T9" fmla="*/ 14 h 42"/>
                <a:gd name="T10" fmla="*/ 40 w 40"/>
                <a:gd name="T11" fmla="*/ 20 h 42"/>
                <a:gd name="T12" fmla="*/ 40 w 40"/>
                <a:gd name="T13" fmla="*/ 20 h 42"/>
                <a:gd name="T14" fmla="*/ 40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0" y="14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Freeform 64"/>
            <p:cNvSpPr>
              <a:spLocks/>
            </p:cNvSpPr>
            <p:nvPr/>
          </p:nvSpPr>
          <p:spPr bwMode="auto">
            <a:xfrm>
              <a:off x="7645400" y="15398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4 h 42"/>
                <a:gd name="T10" fmla="*/ 40 w 40"/>
                <a:gd name="T11" fmla="*/ 22 h 42"/>
                <a:gd name="T12" fmla="*/ 40 w 40"/>
                <a:gd name="T13" fmla="*/ 22 h 42"/>
                <a:gd name="T14" fmla="*/ 38 w 40"/>
                <a:gd name="T15" fmla="*/ 30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30 h 42"/>
                <a:gd name="T30" fmla="*/ 0 w 40"/>
                <a:gd name="T31" fmla="*/ 22 h 42"/>
                <a:gd name="T32" fmla="*/ 0 w 40"/>
                <a:gd name="T33" fmla="*/ 22 h 42"/>
                <a:gd name="T34" fmla="*/ 0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40" y="22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Freeform 65"/>
            <p:cNvSpPr>
              <a:spLocks/>
            </p:cNvSpPr>
            <p:nvPr/>
          </p:nvSpPr>
          <p:spPr bwMode="auto">
            <a:xfrm>
              <a:off x="4708525" y="3597276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6 w 52"/>
                <a:gd name="T3" fmla="*/ 0 h 52"/>
                <a:gd name="T4" fmla="*/ 36 w 52"/>
                <a:gd name="T5" fmla="*/ 4 h 52"/>
                <a:gd name="T6" fmla="*/ 44 w 52"/>
                <a:gd name="T7" fmla="*/ 8 h 52"/>
                <a:gd name="T8" fmla="*/ 50 w 52"/>
                <a:gd name="T9" fmla="*/ 16 h 52"/>
                <a:gd name="T10" fmla="*/ 52 w 52"/>
                <a:gd name="T11" fmla="*/ 26 h 52"/>
                <a:gd name="T12" fmla="*/ 52 w 52"/>
                <a:gd name="T13" fmla="*/ 26 h 52"/>
                <a:gd name="T14" fmla="*/ 50 w 52"/>
                <a:gd name="T15" fmla="*/ 36 h 52"/>
                <a:gd name="T16" fmla="*/ 44 w 52"/>
                <a:gd name="T17" fmla="*/ 44 h 52"/>
                <a:gd name="T18" fmla="*/ 36 w 52"/>
                <a:gd name="T19" fmla="*/ 50 h 52"/>
                <a:gd name="T20" fmla="*/ 26 w 52"/>
                <a:gd name="T21" fmla="*/ 52 h 52"/>
                <a:gd name="T22" fmla="*/ 26 w 52"/>
                <a:gd name="T23" fmla="*/ 52 h 52"/>
                <a:gd name="T24" fmla="*/ 16 w 52"/>
                <a:gd name="T25" fmla="*/ 50 h 52"/>
                <a:gd name="T26" fmla="*/ 8 w 52"/>
                <a:gd name="T27" fmla="*/ 44 h 52"/>
                <a:gd name="T28" fmla="*/ 2 w 52"/>
                <a:gd name="T29" fmla="*/ 36 h 52"/>
                <a:gd name="T30" fmla="*/ 0 w 52"/>
                <a:gd name="T31" fmla="*/ 26 h 52"/>
                <a:gd name="T32" fmla="*/ 0 w 52"/>
                <a:gd name="T33" fmla="*/ 26 h 52"/>
                <a:gd name="T34" fmla="*/ 2 w 52"/>
                <a:gd name="T35" fmla="*/ 16 h 52"/>
                <a:gd name="T36" fmla="*/ 8 w 52"/>
                <a:gd name="T37" fmla="*/ 8 h 52"/>
                <a:gd name="T38" fmla="*/ 16 w 52"/>
                <a:gd name="T39" fmla="*/ 4 h 52"/>
                <a:gd name="T40" fmla="*/ 26 w 52"/>
                <a:gd name="T41" fmla="*/ 0 h 52"/>
                <a:gd name="T42" fmla="*/ 26 w 52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6" y="0"/>
                  </a:lnTo>
                  <a:lnTo>
                    <a:pt x="36" y="4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Freeform 66"/>
            <p:cNvSpPr>
              <a:spLocks/>
            </p:cNvSpPr>
            <p:nvPr/>
          </p:nvSpPr>
          <p:spPr bwMode="auto">
            <a:xfrm>
              <a:off x="5759450" y="65373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Freeform 67"/>
            <p:cNvSpPr>
              <a:spLocks/>
            </p:cNvSpPr>
            <p:nvPr/>
          </p:nvSpPr>
          <p:spPr bwMode="auto">
            <a:xfrm>
              <a:off x="6429375" y="604520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40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40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40"/>
                  </a:lnTo>
                  <a:lnTo>
                    <a:pt x="22" y="40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Freeform 68"/>
            <p:cNvSpPr>
              <a:spLocks/>
            </p:cNvSpPr>
            <p:nvPr/>
          </p:nvSpPr>
          <p:spPr bwMode="auto">
            <a:xfrm>
              <a:off x="7600950" y="54197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40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40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0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Freeform 69"/>
            <p:cNvSpPr>
              <a:spLocks/>
            </p:cNvSpPr>
            <p:nvPr/>
          </p:nvSpPr>
          <p:spPr bwMode="auto">
            <a:xfrm>
              <a:off x="7426325" y="4251326"/>
              <a:ext cx="95250" cy="95250"/>
            </a:xfrm>
            <a:custGeom>
              <a:avLst/>
              <a:gdLst>
                <a:gd name="T0" fmla="*/ 30 w 60"/>
                <a:gd name="T1" fmla="*/ 0 h 60"/>
                <a:gd name="T2" fmla="*/ 30 w 60"/>
                <a:gd name="T3" fmla="*/ 0 h 60"/>
                <a:gd name="T4" fmla="*/ 36 w 60"/>
                <a:gd name="T5" fmla="*/ 2 h 60"/>
                <a:gd name="T6" fmla="*/ 42 w 60"/>
                <a:gd name="T7" fmla="*/ 2 h 60"/>
                <a:gd name="T8" fmla="*/ 52 w 60"/>
                <a:gd name="T9" fmla="*/ 10 h 60"/>
                <a:gd name="T10" fmla="*/ 58 w 60"/>
                <a:gd name="T11" fmla="*/ 20 h 60"/>
                <a:gd name="T12" fmla="*/ 60 w 60"/>
                <a:gd name="T13" fmla="*/ 24 h 60"/>
                <a:gd name="T14" fmla="*/ 60 w 60"/>
                <a:gd name="T15" fmla="*/ 30 h 60"/>
                <a:gd name="T16" fmla="*/ 60 w 60"/>
                <a:gd name="T17" fmla="*/ 30 h 60"/>
                <a:gd name="T18" fmla="*/ 60 w 60"/>
                <a:gd name="T19" fmla="*/ 36 h 60"/>
                <a:gd name="T20" fmla="*/ 58 w 60"/>
                <a:gd name="T21" fmla="*/ 42 h 60"/>
                <a:gd name="T22" fmla="*/ 52 w 60"/>
                <a:gd name="T23" fmla="*/ 52 h 60"/>
                <a:gd name="T24" fmla="*/ 42 w 60"/>
                <a:gd name="T25" fmla="*/ 58 h 60"/>
                <a:gd name="T26" fmla="*/ 36 w 60"/>
                <a:gd name="T27" fmla="*/ 60 h 60"/>
                <a:gd name="T28" fmla="*/ 30 w 60"/>
                <a:gd name="T29" fmla="*/ 60 h 60"/>
                <a:gd name="T30" fmla="*/ 30 w 60"/>
                <a:gd name="T31" fmla="*/ 60 h 60"/>
                <a:gd name="T32" fmla="*/ 24 w 60"/>
                <a:gd name="T33" fmla="*/ 60 h 60"/>
                <a:gd name="T34" fmla="*/ 18 w 60"/>
                <a:gd name="T35" fmla="*/ 58 h 60"/>
                <a:gd name="T36" fmla="*/ 8 w 60"/>
                <a:gd name="T37" fmla="*/ 52 h 60"/>
                <a:gd name="T38" fmla="*/ 2 w 60"/>
                <a:gd name="T39" fmla="*/ 42 h 60"/>
                <a:gd name="T40" fmla="*/ 0 w 60"/>
                <a:gd name="T41" fmla="*/ 36 h 60"/>
                <a:gd name="T42" fmla="*/ 0 w 60"/>
                <a:gd name="T43" fmla="*/ 30 h 60"/>
                <a:gd name="T44" fmla="*/ 0 w 60"/>
                <a:gd name="T45" fmla="*/ 30 h 60"/>
                <a:gd name="T46" fmla="*/ 0 w 60"/>
                <a:gd name="T47" fmla="*/ 24 h 60"/>
                <a:gd name="T48" fmla="*/ 2 w 60"/>
                <a:gd name="T49" fmla="*/ 20 h 60"/>
                <a:gd name="T50" fmla="*/ 8 w 60"/>
                <a:gd name="T51" fmla="*/ 10 h 60"/>
                <a:gd name="T52" fmla="*/ 18 w 60"/>
                <a:gd name="T53" fmla="*/ 2 h 60"/>
                <a:gd name="T54" fmla="*/ 24 w 60"/>
                <a:gd name="T55" fmla="*/ 2 h 60"/>
                <a:gd name="T56" fmla="*/ 30 w 60"/>
                <a:gd name="T57" fmla="*/ 0 h 60"/>
                <a:gd name="T58" fmla="*/ 30 w 60"/>
                <a:gd name="T59" fmla="*/ 0 h 6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0" y="0"/>
                  </a:lnTo>
                  <a:lnTo>
                    <a:pt x="36" y="2"/>
                  </a:lnTo>
                  <a:lnTo>
                    <a:pt x="42" y="2"/>
                  </a:lnTo>
                  <a:lnTo>
                    <a:pt x="52" y="1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58" y="42"/>
                  </a:lnTo>
                  <a:lnTo>
                    <a:pt x="52" y="52"/>
                  </a:lnTo>
                  <a:lnTo>
                    <a:pt x="42" y="58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8" y="5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Freeform 70"/>
            <p:cNvSpPr>
              <a:spLocks/>
            </p:cNvSpPr>
            <p:nvPr/>
          </p:nvSpPr>
          <p:spPr bwMode="auto">
            <a:xfrm>
              <a:off x="6362700" y="452120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28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28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28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71"/>
            <p:cNvSpPr>
              <a:spLocks/>
            </p:cNvSpPr>
            <p:nvPr/>
          </p:nvSpPr>
          <p:spPr bwMode="auto">
            <a:xfrm>
              <a:off x="6416675" y="2724151"/>
              <a:ext cx="123825" cy="120650"/>
            </a:xfrm>
            <a:custGeom>
              <a:avLst/>
              <a:gdLst>
                <a:gd name="T0" fmla="*/ 40 w 78"/>
                <a:gd name="T1" fmla="*/ 0 h 76"/>
                <a:gd name="T2" fmla="*/ 48 w 78"/>
                <a:gd name="T3" fmla="*/ 32 h 76"/>
                <a:gd name="T4" fmla="*/ 78 w 78"/>
                <a:gd name="T5" fmla="*/ 28 h 76"/>
                <a:gd name="T6" fmla="*/ 52 w 78"/>
                <a:gd name="T7" fmla="*/ 46 h 76"/>
                <a:gd name="T8" fmla="*/ 64 w 78"/>
                <a:gd name="T9" fmla="*/ 76 h 76"/>
                <a:gd name="T10" fmla="*/ 40 w 78"/>
                <a:gd name="T11" fmla="*/ 54 h 76"/>
                <a:gd name="T12" fmla="*/ 16 w 78"/>
                <a:gd name="T13" fmla="*/ 76 h 76"/>
                <a:gd name="T14" fmla="*/ 28 w 78"/>
                <a:gd name="T15" fmla="*/ 46 h 76"/>
                <a:gd name="T16" fmla="*/ 0 w 78"/>
                <a:gd name="T17" fmla="*/ 28 h 76"/>
                <a:gd name="T18" fmla="*/ 32 w 78"/>
                <a:gd name="T19" fmla="*/ 32 h 76"/>
                <a:gd name="T20" fmla="*/ 40 w 78"/>
                <a:gd name="T21" fmla="*/ 0 h 76"/>
                <a:gd name="T22" fmla="*/ 40 w 78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8" h="76">
                  <a:moveTo>
                    <a:pt x="40" y="0"/>
                  </a:moveTo>
                  <a:lnTo>
                    <a:pt x="48" y="32"/>
                  </a:lnTo>
                  <a:lnTo>
                    <a:pt x="78" y="28"/>
                  </a:lnTo>
                  <a:lnTo>
                    <a:pt x="52" y="46"/>
                  </a:lnTo>
                  <a:lnTo>
                    <a:pt x="64" y="76"/>
                  </a:lnTo>
                  <a:lnTo>
                    <a:pt x="40" y="54"/>
                  </a:lnTo>
                  <a:lnTo>
                    <a:pt x="16" y="76"/>
                  </a:lnTo>
                  <a:lnTo>
                    <a:pt x="28" y="46"/>
                  </a:lnTo>
                  <a:lnTo>
                    <a:pt x="0" y="28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Freeform 72"/>
            <p:cNvSpPr>
              <a:spLocks/>
            </p:cNvSpPr>
            <p:nvPr/>
          </p:nvSpPr>
          <p:spPr bwMode="auto">
            <a:xfrm>
              <a:off x="6210300" y="6080126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0 h 42"/>
                <a:gd name="T12" fmla="*/ 42 w 42"/>
                <a:gd name="T13" fmla="*/ 20 h 42"/>
                <a:gd name="T14" fmla="*/ 40 w 42"/>
                <a:gd name="T15" fmla="*/ 28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4 w 42"/>
                <a:gd name="T25" fmla="*/ 40 h 42"/>
                <a:gd name="T26" fmla="*/ 6 w 42"/>
                <a:gd name="T27" fmla="*/ 36 h 42"/>
                <a:gd name="T28" fmla="*/ 2 w 42"/>
                <a:gd name="T29" fmla="*/ 28 h 42"/>
                <a:gd name="T30" fmla="*/ 0 w 42"/>
                <a:gd name="T31" fmla="*/ 20 h 42"/>
                <a:gd name="T32" fmla="*/ 0 w 42"/>
                <a:gd name="T33" fmla="*/ 20 h 42"/>
                <a:gd name="T34" fmla="*/ 2 w 42"/>
                <a:gd name="T35" fmla="*/ 14 h 42"/>
                <a:gd name="T36" fmla="*/ 6 w 42"/>
                <a:gd name="T37" fmla="*/ 6 h 42"/>
                <a:gd name="T38" fmla="*/ 14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Freeform 73"/>
            <p:cNvSpPr>
              <a:spLocks/>
            </p:cNvSpPr>
            <p:nvPr/>
          </p:nvSpPr>
          <p:spPr bwMode="auto">
            <a:xfrm>
              <a:off x="5130800" y="46958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327"/>
          <p:cNvGrpSpPr/>
          <p:nvPr/>
        </p:nvGrpSpPr>
        <p:grpSpPr>
          <a:xfrm>
            <a:off x="4353733" y="4443254"/>
            <a:ext cx="260405" cy="260405"/>
            <a:chOff x="1088791" y="2987481"/>
            <a:chExt cx="1136651" cy="1136651"/>
          </a:xfrm>
        </p:grpSpPr>
        <p:sp>
          <p:nvSpPr>
            <p:cNvPr id="329" name="圆角矩形 328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" name="组合 231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6" name="组合 2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42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组合 233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33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9" name="组合 72"/>
          <p:cNvGrpSpPr/>
          <p:nvPr/>
        </p:nvGrpSpPr>
        <p:grpSpPr>
          <a:xfrm>
            <a:off x="3655703" y="4463701"/>
            <a:ext cx="139873" cy="139873"/>
            <a:chOff x="1088791" y="2987481"/>
            <a:chExt cx="1136651" cy="1136651"/>
          </a:xfrm>
        </p:grpSpPr>
        <p:sp>
          <p:nvSpPr>
            <p:cNvPr id="345" name="圆角矩形 73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74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11" name="组合 75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58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76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49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3" name="组合 359"/>
          <p:cNvGrpSpPr/>
          <p:nvPr/>
        </p:nvGrpSpPr>
        <p:grpSpPr>
          <a:xfrm>
            <a:off x="4817895" y="4913605"/>
            <a:ext cx="139873" cy="139873"/>
            <a:chOff x="1088791" y="2987481"/>
            <a:chExt cx="1136651" cy="1136651"/>
          </a:xfrm>
        </p:grpSpPr>
        <p:sp>
          <p:nvSpPr>
            <p:cNvPr id="361" name="圆角矩形 360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90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15" name="组合 91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74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92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65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" name="组合 375"/>
          <p:cNvGrpSpPr/>
          <p:nvPr/>
        </p:nvGrpSpPr>
        <p:grpSpPr>
          <a:xfrm>
            <a:off x="5255504" y="4684138"/>
            <a:ext cx="139873" cy="139873"/>
            <a:chOff x="1088791" y="2987481"/>
            <a:chExt cx="1136651" cy="1136651"/>
          </a:xfrm>
        </p:grpSpPr>
        <p:sp>
          <p:nvSpPr>
            <p:cNvPr id="377" name="圆角矩形 376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06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19" name="组合 107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90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08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81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" name="组合 391"/>
          <p:cNvGrpSpPr/>
          <p:nvPr/>
        </p:nvGrpSpPr>
        <p:grpSpPr>
          <a:xfrm>
            <a:off x="5258821" y="4347290"/>
            <a:ext cx="139873" cy="139873"/>
            <a:chOff x="1088791" y="2987481"/>
            <a:chExt cx="1136651" cy="1136651"/>
          </a:xfrm>
        </p:grpSpPr>
        <p:sp>
          <p:nvSpPr>
            <p:cNvPr id="393" name="圆角矩形 392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122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23" name="组合 123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06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组合 124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97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5" name="组合 407"/>
          <p:cNvGrpSpPr/>
          <p:nvPr/>
        </p:nvGrpSpPr>
        <p:grpSpPr>
          <a:xfrm>
            <a:off x="4624097" y="2873678"/>
            <a:ext cx="139873" cy="139873"/>
            <a:chOff x="1088791" y="2987481"/>
            <a:chExt cx="1136651" cy="1136651"/>
          </a:xfrm>
        </p:grpSpPr>
        <p:sp>
          <p:nvSpPr>
            <p:cNvPr id="409" name="圆角矩形 408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138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27" name="组合 139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22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140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13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" name="组合 423"/>
          <p:cNvGrpSpPr/>
          <p:nvPr/>
        </p:nvGrpSpPr>
        <p:grpSpPr>
          <a:xfrm>
            <a:off x="4741318" y="3347608"/>
            <a:ext cx="139873" cy="139873"/>
            <a:chOff x="1088791" y="2987481"/>
            <a:chExt cx="1136651" cy="1136651"/>
          </a:xfrm>
        </p:grpSpPr>
        <p:sp>
          <p:nvSpPr>
            <p:cNvPr id="425" name="圆角矩形 424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154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31" name="组合 155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38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6" name="组合 156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29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58" name="组合 439"/>
          <p:cNvGrpSpPr/>
          <p:nvPr/>
        </p:nvGrpSpPr>
        <p:grpSpPr>
          <a:xfrm>
            <a:off x="5088530" y="4137714"/>
            <a:ext cx="139873" cy="139873"/>
            <a:chOff x="1088791" y="2987481"/>
            <a:chExt cx="1136651" cy="1136651"/>
          </a:xfrm>
        </p:grpSpPr>
        <p:sp>
          <p:nvSpPr>
            <p:cNvPr id="441" name="圆角矩形 440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59" name="组合 441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460" name="组合 44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54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5" name="组合 443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45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97" name="组合 455"/>
          <p:cNvGrpSpPr/>
          <p:nvPr/>
        </p:nvGrpSpPr>
        <p:grpSpPr>
          <a:xfrm>
            <a:off x="5042001" y="2736673"/>
            <a:ext cx="139873" cy="139873"/>
            <a:chOff x="1088791" y="2987481"/>
            <a:chExt cx="1136651" cy="1136651"/>
          </a:xfrm>
        </p:grpSpPr>
        <p:sp>
          <p:nvSpPr>
            <p:cNvPr id="457" name="圆角矩形 456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98" name="组合 457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499" name="组合 458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70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" name="组合 459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61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472" name="直接连接符 471"/>
          <p:cNvCxnSpPr/>
          <p:nvPr/>
        </p:nvCxnSpPr>
        <p:spPr>
          <a:xfrm flipH="1" flipV="1">
            <a:off x="3771611" y="4541496"/>
            <a:ext cx="515467" cy="2563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接连接符 472"/>
          <p:cNvCxnSpPr/>
          <p:nvPr/>
        </p:nvCxnSpPr>
        <p:spPr>
          <a:xfrm>
            <a:off x="4787613" y="4747824"/>
            <a:ext cx="100219" cy="16578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连接符 473"/>
          <p:cNvCxnSpPr/>
          <p:nvPr/>
        </p:nvCxnSpPr>
        <p:spPr>
          <a:xfrm flipV="1">
            <a:off x="4763675" y="4207651"/>
            <a:ext cx="324855" cy="2854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224"/>
          <p:cNvCxnSpPr/>
          <p:nvPr/>
        </p:nvCxnSpPr>
        <p:spPr>
          <a:xfrm flipV="1">
            <a:off x="4861605" y="4412238"/>
            <a:ext cx="424203" cy="1570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接连接符 226"/>
          <p:cNvCxnSpPr/>
          <p:nvPr/>
        </p:nvCxnSpPr>
        <p:spPr>
          <a:xfrm flipV="1">
            <a:off x="4459001" y="3013553"/>
            <a:ext cx="227872" cy="13859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连接符 228"/>
          <p:cNvCxnSpPr/>
          <p:nvPr/>
        </p:nvCxnSpPr>
        <p:spPr>
          <a:xfrm flipV="1">
            <a:off x="4628748" y="2876546"/>
            <a:ext cx="483190" cy="1553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接连接符 246"/>
          <p:cNvCxnSpPr/>
          <p:nvPr/>
        </p:nvCxnSpPr>
        <p:spPr>
          <a:xfrm flipH="1" flipV="1">
            <a:off x="2197887" y="3149886"/>
            <a:ext cx="2041313" cy="124308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接连接符 248"/>
          <p:cNvCxnSpPr/>
          <p:nvPr/>
        </p:nvCxnSpPr>
        <p:spPr>
          <a:xfrm flipH="1" flipV="1">
            <a:off x="2898636" y="3916200"/>
            <a:ext cx="1299216" cy="50942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接连接符 250"/>
          <p:cNvCxnSpPr/>
          <p:nvPr/>
        </p:nvCxnSpPr>
        <p:spPr>
          <a:xfrm flipH="1" flipV="1">
            <a:off x="4036667" y="3383523"/>
            <a:ext cx="309169" cy="94413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接连接符 252"/>
          <p:cNvCxnSpPr/>
          <p:nvPr/>
        </p:nvCxnSpPr>
        <p:spPr>
          <a:xfrm flipH="1" flipV="1">
            <a:off x="2475597" y="4582370"/>
            <a:ext cx="1635205" cy="696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连接符 254"/>
          <p:cNvCxnSpPr/>
          <p:nvPr/>
        </p:nvCxnSpPr>
        <p:spPr>
          <a:xfrm flipH="1">
            <a:off x="3324094" y="4758710"/>
            <a:ext cx="780180" cy="61827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连接符 482"/>
          <p:cNvCxnSpPr/>
          <p:nvPr/>
        </p:nvCxnSpPr>
        <p:spPr>
          <a:xfrm flipH="1">
            <a:off x="3958465" y="4745647"/>
            <a:ext cx="311203" cy="36356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接连接符 483"/>
          <p:cNvCxnSpPr/>
          <p:nvPr/>
        </p:nvCxnSpPr>
        <p:spPr>
          <a:xfrm flipH="1">
            <a:off x="4154327" y="4747824"/>
            <a:ext cx="326436" cy="74734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接连接符 484"/>
          <p:cNvCxnSpPr/>
          <p:nvPr/>
        </p:nvCxnSpPr>
        <p:spPr>
          <a:xfrm>
            <a:off x="4596104" y="4763064"/>
            <a:ext cx="90769" cy="69664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/>
        </p:nvCxnSpPr>
        <p:spPr>
          <a:xfrm>
            <a:off x="4863781" y="4708638"/>
            <a:ext cx="293992" cy="4789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/>
        </p:nvCxnSpPr>
        <p:spPr>
          <a:xfrm flipV="1">
            <a:off x="4661391" y="3866129"/>
            <a:ext cx="418725" cy="60303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/>
        </p:nvCxnSpPr>
        <p:spPr>
          <a:xfrm flipV="1">
            <a:off x="4633099" y="2438930"/>
            <a:ext cx="955370" cy="197798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接连接符 488"/>
          <p:cNvCxnSpPr/>
          <p:nvPr/>
        </p:nvCxnSpPr>
        <p:spPr>
          <a:xfrm flipV="1">
            <a:off x="4665742" y="2803739"/>
            <a:ext cx="916198" cy="165236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接连接符 489"/>
          <p:cNvCxnSpPr/>
          <p:nvPr/>
        </p:nvCxnSpPr>
        <p:spPr>
          <a:xfrm flipH="1" flipV="1">
            <a:off x="3610266" y="3937971"/>
            <a:ext cx="609348" cy="39404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直接连接符 490"/>
          <p:cNvCxnSpPr/>
          <p:nvPr/>
        </p:nvCxnSpPr>
        <p:spPr>
          <a:xfrm flipH="1" flipV="1">
            <a:off x="3807215" y="3792111"/>
            <a:ext cx="538621" cy="5355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直接连接符 491"/>
          <p:cNvCxnSpPr/>
          <p:nvPr/>
        </p:nvCxnSpPr>
        <p:spPr>
          <a:xfrm flipV="1">
            <a:off x="4391537" y="3742037"/>
            <a:ext cx="36780" cy="62916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接连接符 492"/>
          <p:cNvCxnSpPr/>
          <p:nvPr/>
        </p:nvCxnSpPr>
        <p:spPr>
          <a:xfrm flipH="1">
            <a:off x="4493812" y="4771772"/>
            <a:ext cx="50062" cy="28170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接连接符 493"/>
          <p:cNvCxnSpPr/>
          <p:nvPr/>
        </p:nvCxnSpPr>
        <p:spPr>
          <a:xfrm>
            <a:off x="4879015" y="4619380"/>
            <a:ext cx="376489" cy="13469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组合 494"/>
          <p:cNvGrpSpPr/>
          <p:nvPr/>
        </p:nvGrpSpPr>
        <p:grpSpPr>
          <a:xfrm>
            <a:off x="4951169" y="4588867"/>
            <a:ext cx="139873" cy="139873"/>
            <a:chOff x="1088791" y="2987481"/>
            <a:chExt cx="1136651" cy="1136651"/>
          </a:xfrm>
        </p:grpSpPr>
        <p:sp>
          <p:nvSpPr>
            <p:cNvPr id="496" name="圆角矩形 495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8" name="组合 170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259" name="组合 171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509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0" name="组合 172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500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511" name="直接连接符 510"/>
          <p:cNvCxnSpPr/>
          <p:nvPr/>
        </p:nvCxnSpPr>
        <p:spPr>
          <a:xfrm flipV="1">
            <a:off x="4596103" y="3487481"/>
            <a:ext cx="215152" cy="9054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矩形 511"/>
          <p:cNvSpPr/>
          <p:nvPr/>
        </p:nvSpPr>
        <p:spPr>
          <a:xfrm>
            <a:off x="5712692" y="3423960"/>
            <a:ext cx="1119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2"/>
          <p:cNvSpPr txBox="1"/>
          <p:nvPr/>
        </p:nvSpPr>
        <p:spPr>
          <a:xfrm>
            <a:off x="672049" y="1716433"/>
            <a:ext cx="414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半年，新增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，更多城市筹备中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……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1" name="组合 513"/>
          <p:cNvGrpSpPr/>
          <p:nvPr/>
        </p:nvGrpSpPr>
        <p:grpSpPr>
          <a:xfrm>
            <a:off x="737630" y="4230571"/>
            <a:ext cx="2266556" cy="1783664"/>
            <a:chOff x="760288" y="2825592"/>
            <a:chExt cx="5372225" cy="3010129"/>
          </a:xfrm>
        </p:grpSpPr>
        <p:sp>
          <p:nvSpPr>
            <p:cNvPr id="515" name="矩形 514"/>
            <p:cNvSpPr/>
            <p:nvPr/>
          </p:nvSpPr>
          <p:spPr>
            <a:xfrm>
              <a:off x="760288" y="2825592"/>
              <a:ext cx="5372225" cy="301012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16" name="图片 5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704" t="41884" r="50597" b="14492"/>
            <a:stretch/>
          </p:blipFill>
          <p:spPr>
            <a:xfrm>
              <a:off x="854766" y="2932043"/>
              <a:ext cx="5196084" cy="2792896"/>
            </a:xfrm>
            <a:prstGeom prst="rect">
              <a:avLst/>
            </a:prstGeom>
          </p:spPr>
        </p:pic>
      </p:grpSp>
      <p:graphicFrame>
        <p:nvGraphicFramePr>
          <p:cNvPr id="517" name="表格 5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8656304"/>
              </p:ext>
            </p:extLst>
          </p:nvPr>
        </p:nvGraphicFramePr>
        <p:xfrm>
          <a:off x="7012756" y="1559325"/>
          <a:ext cx="4709269" cy="461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337"/>
                <a:gridCol w="3239932"/>
              </a:tblGrid>
              <a:tr h="444157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上半年部分关店品牌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百货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万达百货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玛莎百货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月累计在华关闭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尚泰百货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成都店关闭意味着在华全军覆没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外资第一店接连陷入关店风波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超市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乐购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店全关 中国全面退市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沃尔玛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中国门店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人人乐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餐饮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麦当劳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今年将关闭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金汉斯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北京仅剩西直门及亚运村两家门店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12" grpId="0"/>
      <p:bldP spid="5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2482" y="2006290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现在的商业竞争</a:t>
            </a:r>
            <a:endParaRPr lang="en-US" altLang="zh-CN" sz="4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不是产品之间的竞争，也不是企业之间的竞争，</a:t>
            </a:r>
            <a:endParaRPr lang="en-US" altLang="zh-CN" sz="4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而是商业模式之间的竞争！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108713" y="6033052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"/>
          <p:cNvSpPr txBox="1"/>
          <p:nvPr/>
        </p:nvSpPr>
        <p:spPr>
          <a:xfrm>
            <a:off x="1766977" y="4017349"/>
            <a:ext cx="899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Modern Business Compete,  not product, not enterprise also, but Business model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3330" y="1586152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所有做大的企业，都有一个免费的入口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17341" y="2485092"/>
            <a:ext cx="654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All bigger enterprises, Have a free entrance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74" name="AutoShape 2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6" name="AutoShape 4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8" name="AutoShape 6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80" name="AutoShape 8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1895" y="3938200"/>
            <a:ext cx="1190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55726" y="3816309"/>
            <a:ext cx="14382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contrast="22000"/>
          </a:blip>
          <a:srcRect/>
          <a:stretch>
            <a:fillRect/>
          </a:stretch>
        </p:blipFill>
        <p:spPr bwMode="auto">
          <a:xfrm>
            <a:off x="3892378" y="3880021"/>
            <a:ext cx="4744995" cy="12480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74342" y="276356"/>
            <a:ext cx="502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传统商业模式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痛点！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646228" y="977587"/>
            <a:ext cx="43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Traditional Business Model – Pain Point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Picture 4" descr="http://www.icosky.com/icon/png/System/Fresh%20Addon/Sho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5453" y="1866994"/>
            <a:ext cx="2105711" cy="1729946"/>
          </a:xfrm>
          <a:prstGeom prst="rect">
            <a:avLst/>
          </a:prstGeom>
          <a:noFill/>
        </p:spPr>
      </p:pic>
      <p:pic>
        <p:nvPicPr>
          <p:cNvPr id="25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6462" y="1681649"/>
            <a:ext cx="2384854" cy="2199502"/>
          </a:xfrm>
          <a:prstGeom prst="rect">
            <a:avLst/>
          </a:prstGeom>
          <a:noFill/>
        </p:spPr>
      </p:pic>
      <p:pic>
        <p:nvPicPr>
          <p:cNvPr id="26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109246" y="1867004"/>
            <a:ext cx="2809741" cy="2061916"/>
          </a:xfrm>
          <a:prstGeom prst="rect">
            <a:avLst/>
          </a:prstGeom>
          <a:noFill/>
        </p:spPr>
      </p:pic>
      <p:sp>
        <p:nvSpPr>
          <p:cNvPr id="27" name="右箭头 26"/>
          <p:cNvSpPr/>
          <p:nvPr/>
        </p:nvSpPr>
        <p:spPr>
          <a:xfrm>
            <a:off x="3857287" y="2824459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281176" y="4151868"/>
            <a:ext cx="1915297" cy="4942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很低的出厂价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817502" y="4151868"/>
            <a:ext cx="1915297" cy="4942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高额的渠道费用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472350" y="4151868"/>
            <a:ext cx="1915297" cy="4942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很高的市场价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加号 30"/>
          <p:cNvSpPr/>
          <p:nvPr/>
        </p:nvSpPr>
        <p:spPr>
          <a:xfrm>
            <a:off x="3817696" y="4230745"/>
            <a:ext cx="494271" cy="481913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等于号 31"/>
          <p:cNvSpPr/>
          <p:nvPr/>
        </p:nvSpPr>
        <p:spPr>
          <a:xfrm>
            <a:off x="7253210" y="4323420"/>
            <a:ext cx="543697" cy="296562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7268149" y="2703125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33"/>
          <p:cNvGrpSpPr/>
          <p:nvPr/>
        </p:nvGrpSpPr>
        <p:grpSpPr>
          <a:xfrm>
            <a:off x="9639785" y="2785515"/>
            <a:ext cx="1578370" cy="1578370"/>
            <a:chOff x="10298105" y="2710454"/>
            <a:chExt cx="1578370" cy="1578370"/>
          </a:xfrm>
        </p:grpSpPr>
        <p:sp>
          <p:nvSpPr>
            <p:cNvPr id="35" name="爆炸形 1 34"/>
            <p:cNvSpPr/>
            <p:nvPr/>
          </p:nvSpPr>
          <p:spPr>
            <a:xfrm>
              <a:off x="10298105" y="2710454"/>
              <a:ext cx="1578370" cy="1578370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 txBox="1"/>
            <p:nvPr/>
          </p:nvSpPr>
          <p:spPr>
            <a:xfrm>
              <a:off x="10740015" y="3119723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</a:t>
              </a:r>
              <a:endPara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937847" y="1727794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540298" y="1727794"/>
            <a:ext cx="2563890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7989074" y="1727794"/>
            <a:ext cx="3204147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359240" y="4868551"/>
            <a:ext cx="1777660" cy="14695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库存积压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渠道低效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034468" y="4868551"/>
            <a:ext cx="1777660" cy="14695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竞争激烈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促销乏力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603639" y="4843837"/>
            <a:ext cx="1777660" cy="14695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价格虚高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全是忽悠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39" grpId="0" animBg="1"/>
      <p:bldP spid="23" grpId="0" animBg="1"/>
      <p:bldP spid="34" grpId="0" animBg="1"/>
      <p:bldP spid="4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3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6100"/>
      </a:accent1>
      <a:accent2>
        <a:srgbClr val="BFBFBF"/>
      </a:accent2>
      <a:accent3>
        <a:srgbClr val="BFBFBF"/>
      </a:accent3>
      <a:accent4>
        <a:srgbClr val="BFBFBF"/>
      </a:accent4>
      <a:accent5>
        <a:srgbClr val="BFBFBF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1764</Words>
  <Application>Microsoft Office PowerPoint</Application>
  <PresentationFormat>自定义</PresentationFormat>
  <Paragraphs>371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1703d</cp:lastModifiedBy>
  <cp:revision>309</cp:revision>
  <dcterms:created xsi:type="dcterms:W3CDTF">2016-02-01T12:13:22Z</dcterms:created>
  <dcterms:modified xsi:type="dcterms:W3CDTF">2016-02-19T09:14:50Z</dcterms:modified>
</cp:coreProperties>
</file>